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5"/>
  </p:notes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опрошенных</a:t>
            </a:r>
          </a:p>
        </c:rich>
      </c:tx>
      <c:layout>
        <c:manualLayout>
          <c:xMode val="edge"/>
          <c:yMode val="edge"/>
          <c:x val="0.1967941014804627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8.1838437873205369E-2"/>
          <c:w val="1"/>
          <c:h val="0.808318699920038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119-45CC-80C7-E55570AF73D4}"/>
              </c:ext>
            </c:extLst>
          </c:dPt>
          <c:dPt>
            <c:idx val="1"/>
            <c:bubble3D val="0"/>
            <c:explosion val="18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119-45CC-80C7-E55570AF73D4}"/>
              </c:ext>
            </c:extLst>
          </c:dPt>
          <c:dPt>
            <c:idx val="2"/>
            <c:bubble3D val="0"/>
            <c:explosion val="22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119-45CC-80C7-E55570AF73D4}"/>
              </c:ext>
            </c:extLst>
          </c:dPt>
          <c:dPt>
            <c:idx val="3"/>
            <c:bubble3D val="0"/>
            <c:explosion val="1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119-45CC-80C7-E55570AF73D4}"/>
              </c:ext>
            </c:extLst>
          </c:dPt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rgbClr val="FFC000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>
                        <a:solidFill>
                          <a:srgbClr val="FFC000"/>
                        </a:solidFill>
                      </a:rPr>
                      <a:t>4% до 20; 78</a:t>
                    </a:r>
                    <a:endParaRPr lang="ru-RU" dirty="0">
                      <a:solidFill>
                        <a:srgbClr val="FFC000"/>
                      </a:solidFill>
                    </a:endParaRP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rgbClr val="FFC000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119-45CC-80C7-E55570AF73D4}"/>
                </c:ext>
              </c:extLst>
            </c:dLbl>
            <c:dLbl>
              <c:idx val="1"/>
              <c:layout>
                <c:manualLayout>
                  <c:x val="-0.14408426026109963"/>
                  <c:y val="0.1297136093765721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rgbClr val="FFC000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solidFill>
                          <a:srgbClr val="FFC000"/>
                        </a:solidFill>
                      </a:rPr>
                      <a:t>16%  от 21 до 35; </a:t>
                    </a:r>
                  </a:p>
                  <a:p>
                    <a:pPr>
                      <a:defRPr>
                        <a:solidFill>
                          <a:srgbClr val="FFC000"/>
                        </a:solidFill>
                      </a:defRPr>
                    </a:pPr>
                    <a:r>
                      <a:rPr lang="ru-RU" dirty="0">
                        <a:solidFill>
                          <a:srgbClr val="FFC000"/>
                        </a:solidFill>
                      </a:rPr>
                      <a:t>346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rgbClr val="FFC000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119-45CC-80C7-E55570AF73D4}"/>
                </c:ext>
              </c:extLst>
            </c:dLbl>
            <c:dLbl>
              <c:idx val="2"/>
              <c:layout>
                <c:manualLayout>
                  <c:x val="-0.22655886724497476"/>
                  <c:y val="-0.2294074187583351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rgbClr val="FFC000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solidFill>
                          <a:srgbClr val="FFC000"/>
                        </a:solidFill>
                      </a:rPr>
                      <a:t>43% от 36 до 50; </a:t>
                    </a:r>
                  </a:p>
                  <a:p>
                    <a:pPr>
                      <a:defRPr>
                        <a:solidFill>
                          <a:srgbClr val="FFC000"/>
                        </a:solidFill>
                      </a:defRPr>
                    </a:pPr>
                    <a:r>
                      <a:rPr lang="ru-RU" dirty="0">
                        <a:solidFill>
                          <a:srgbClr val="FFC000"/>
                        </a:solidFill>
                      </a:rPr>
                      <a:t>895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rgbClr val="FFC000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119-45CC-80C7-E55570AF73D4}"/>
                </c:ext>
              </c:extLst>
            </c:dLbl>
            <c:dLbl>
              <c:idx val="3"/>
              <c:layout>
                <c:manualLayout>
                  <c:x val="0.18062848884878752"/>
                  <c:y val="2.938000666281028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rgbClr val="FFC000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solidFill>
                          <a:srgbClr val="FFC000"/>
                        </a:solidFill>
                      </a:rPr>
                      <a:t>37%</a:t>
                    </a:r>
                    <a:r>
                      <a:rPr lang="ru-RU" baseline="0" dirty="0">
                        <a:solidFill>
                          <a:srgbClr val="FFC000"/>
                        </a:solidFill>
                      </a:rPr>
                      <a:t> </a:t>
                    </a:r>
                    <a:r>
                      <a:rPr lang="ru-RU" dirty="0">
                        <a:solidFill>
                          <a:srgbClr val="FFC000"/>
                        </a:solidFill>
                      </a:rPr>
                      <a:t>от 51; 763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rgbClr val="FFC000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119-45CC-80C7-E55570AF73D4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7FD13B"/>
                </a:solidFill>
                <a:round/>
              </a:ln>
              <a:effectLst>
                <a:outerShdw blurRad="50800" dist="38100" dir="2700000" algn="tl" rotWithShape="0">
                  <a:srgbClr val="7FD13B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0" i="0" u="none" strike="noStrike" kern="1200" baseline="0">
                    <a:solidFill>
                      <a:srgbClr val="FFC000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 20</c:v>
                </c:pt>
                <c:pt idx="1">
                  <c:v>от 21 до 35</c:v>
                </c:pt>
                <c:pt idx="2">
                  <c:v>от 36 до 50</c:v>
                </c:pt>
                <c:pt idx="3">
                  <c:v>от 51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55</c:v>
                </c:pt>
                <c:pt idx="1">
                  <c:v>328</c:v>
                </c:pt>
                <c:pt idx="2">
                  <c:v>748</c:v>
                </c:pt>
                <c:pt idx="3">
                  <c:v>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19-45CC-80C7-E55570AF73D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689959568484976"/>
          <c:y val="0.16762452107279688"/>
          <c:w val="0.4610510556844975"/>
          <c:h val="0.7641044061302683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hueMod val="94000"/>
                    <a:satMod val="130000"/>
                    <a:lumMod val="128000"/>
                  </a:schemeClr>
                </a:gs>
                <a:gs pos="100000">
                  <a:schemeClr val="accent1">
                    <a:shade val="94000"/>
                    <a:lumMod val="88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  <a:sp3d/>
          </c:spPr>
          <c:invertIfNegative val="0"/>
          <c:dLbls>
            <c:dLbl>
              <c:idx val="0"/>
              <c:layout>
                <c:manualLayout>
                  <c:x val="1.5593083546595698E-2"/>
                  <c:y val="-1.756046125244139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91-419A-922D-0ED1BB7A8D23}"/>
                </c:ext>
              </c:extLst>
            </c:dLbl>
            <c:dLbl>
              <c:idx val="1"/>
              <c:layout>
                <c:manualLayout>
                  <c:x val="2.0790778062127601E-2"/>
                  <c:y val="-1.756046125244139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91-419A-922D-0ED1BB7A8D23}"/>
                </c:ext>
              </c:extLst>
            </c:dLbl>
            <c:dLbl>
              <c:idx val="2"/>
              <c:layout>
                <c:manualLayout>
                  <c:x val="1.9058213223616834E-2"/>
                  <c:y val="-7.18390804597710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91-419A-922D-0ED1BB7A8D23}"/>
                </c:ext>
              </c:extLst>
            </c:dLbl>
            <c:dLbl>
              <c:idx val="3"/>
              <c:layout>
                <c:manualLayout>
                  <c:x val="1.811440889498288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487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991-419A-922D-0ED1BB7A8D23}"/>
                </c:ext>
              </c:extLst>
            </c:dLbl>
            <c:dLbl>
              <c:idx val="4"/>
              <c:layout>
                <c:manualLayout>
                  <c:x val="3.622881778996614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991-419A-922D-0ED1BB7A8D23}"/>
                </c:ext>
              </c:extLst>
            </c:dLbl>
            <c:dLbl>
              <c:idx val="5"/>
              <c:layout>
                <c:manualLayout>
                  <c:x val="3.0190681491638283E-2"/>
                  <c:y val="-2.5370188596628088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991-419A-922D-0ED1BB7A8D23}"/>
                </c:ext>
              </c:extLst>
            </c:dLbl>
            <c:dLbl>
              <c:idx val="6"/>
              <c:layout>
                <c:manualLayout>
                  <c:x val="3.19232574729136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767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991-419A-922D-0ED1BB7A8D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Вакцинация. Проведение плановых вакцинаций на выезде.</c:v>
                </c:pt>
                <c:pt idx="1">
                  <c:v>Отбор проб. Проведение плановых мероприятий на выезде.</c:v>
                </c:pt>
                <c:pt idx="2">
                  <c:v>Диагностические мероприятия (САП, туберкулёз, гиподерматоз)</c:v>
                </c:pt>
                <c:pt idx="3">
                  <c:v>Проведение обследования. Обследование объектов на выезде.</c:v>
                </c:pt>
                <c:pt idx="4">
                  <c:v>Проведение мероприятий на выезде. (дезинфекция, дезинсекция, дератизация)</c:v>
                </c:pt>
                <c:pt idx="5">
                  <c:v>Лабораторные исследования ВСЭ на трихинеллеёз</c:v>
                </c:pt>
                <c:pt idx="6">
                  <c:v>Оформление документации ВСД.</c:v>
                </c:pt>
              </c:strCache>
            </c:strRef>
          </c:cat>
          <c:val>
            <c:numRef>
              <c:f>Лист1!$B$2:$B$8</c:f>
              <c:numCache>
                <c:formatCode>0</c:formatCode>
                <c:ptCount val="7"/>
                <c:pt idx="0">
                  <c:v>1013</c:v>
                </c:pt>
                <c:pt idx="1">
                  <c:v>1075</c:v>
                </c:pt>
                <c:pt idx="2">
                  <c:v>917</c:v>
                </c:pt>
                <c:pt idx="3">
                  <c:v>384</c:v>
                </c:pt>
                <c:pt idx="4">
                  <c:v>259</c:v>
                </c:pt>
                <c:pt idx="5">
                  <c:v>243</c:v>
                </c:pt>
                <c:pt idx="6">
                  <c:v>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991-419A-922D-0ED1BB7A8D2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2841984"/>
        <c:axId val="172937984"/>
        <c:axId val="0"/>
      </c:bar3DChart>
      <c:catAx>
        <c:axId val="172841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197" b="0" i="0" u="none" strike="noStrike" kern="1200" baseline="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937984"/>
        <c:crosses val="autoZero"/>
        <c:auto val="1"/>
        <c:lblAlgn val="ctr"/>
        <c:lblOffset val="100"/>
        <c:noMultiLvlLbl val="0"/>
      </c:catAx>
      <c:valAx>
        <c:axId val="172937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84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rPr lang="ru-RU">
                <a:solidFill>
                  <a:srgbClr val="002060"/>
                </a:solidFill>
              </a:rPr>
              <a:t>Оценка сотрудников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474249011153808"/>
          <c:y val="9.7546772470624155E-2"/>
          <c:w val="0.65421181065127876"/>
          <c:h val="0.519946389704092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2082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4EE-4E32-90EB-E7DED8B0FF1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2082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4EE-4E32-90EB-E7DED8B0FF18}"/>
                </c:ext>
              </c:extLst>
            </c:dLbl>
            <c:dLbl>
              <c:idx val="2"/>
              <c:layout>
                <c:manualLayout>
                  <c:x val="-2.2731068018335917E-3"/>
                  <c:y val="-1.150363422732704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2015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4EE-4E32-90EB-E7DED8B0FF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Наш сотрудник вежлив? </c:v>
                </c:pt>
                <c:pt idx="1">
                  <c:v>Предложил Вам наш сотрудник другие услуги? </c:v>
                </c:pt>
                <c:pt idx="2">
                  <c:v>Были у сотрудника  хорошие знания о наших услугах?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2082</c:v>
                </c:pt>
                <c:pt idx="1">
                  <c:v>2082</c:v>
                </c:pt>
                <c:pt idx="2">
                  <c:v>2015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EE-4E32-90EB-E7DED8B0FF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2982272"/>
        <c:axId val="172983808"/>
      </c:barChart>
      <c:catAx>
        <c:axId val="172982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72983808"/>
        <c:crosses val="autoZero"/>
        <c:auto val="1"/>
        <c:lblAlgn val="ctr"/>
        <c:lblOffset val="100"/>
        <c:noMultiLvlLbl val="0"/>
      </c:catAx>
      <c:valAx>
        <c:axId val="172983808"/>
        <c:scaling>
          <c:orientation val="minMax"/>
          <c:max val="2100"/>
          <c:min val="1650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72982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6">
                    <a:lumMod val="75000"/>
                  </a:schemeClr>
                </a:solidFill>
              </a:defRPr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Критерии</a:t>
            </a:r>
            <a:r>
              <a:rPr lang="ru-RU" baseline="0" dirty="0">
                <a:solidFill>
                  <a:schemeClr val="accent6">
                    <a:lumMod val="75000"/>
                  </a:schemeClr>
                </a:solidFill>
              </a:rPr>
              <a:t> оценки качества Государственных услуг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c:rich>
      </c:tx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Оценка качества оказанной государственной услуги. Удовлетворительно.</c:v>
                </c:pt>
                <c:pt idx="1">
                  <c:v>Непосредственное взаимодействие с нашим сотрудником. Удовлетворительно.</c:v>
                </c:pt>
                <c:pt idx="2">
                  <c:v>Не сталкивались с необоснованными действиями наших сотрудников.</c:v>
                </c:pt>
                <c:pt idx="3">
                  <c:v>Располагают достаточной информацией о предоставленной услуге. </c:v>
                </c:pt>
                <c:pt idx="4">
                  <c:v>Услуга была предоставлена эффективно и вовремя.</c:v>
                </c:pt>
                <c:pt idx="5">
                  <c:v>Здание СП в чистом и исправном состоянии. </c:v>
                </c:pt>
                <c:pt idx="6">
                  <c:v>Предложения потребителей по улучшению качества Госуслуг. 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2082</c:v>
                </c:pt>
                <c:pt idx="1">
                  <c:v>2082</c:v>
                </c:pt>
                <c:pt idx="2">
                  <c:v>2082</c:v>
                </c:pt>
                <c:pt idx="3">
                  <c:v>2082</c:v>
                </c:pt>
                <c:pt idx="4">
                  <c:v>2082</c:v>
                </c:pt>
                <c:pt idx="5">
                  <c:v>1856</c:v>
                </c:pt>
                <c:pt idx="6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D-4442-8475-1302D4BA2C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3045248"/>
        <c:axId val="173046784"/>
        <c:axId val="0"/>
      </c:bar3DChart>
      <c:catAx>
        <c:axId val="1730452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accent6">
                    <a:lumMod val="75000"/>
                  </a:schemeClr>
                </a:solidFill>
              </a:defRPr>
            </a:pPr>
            <a:endParaRPr lang="ru-RU"/>
          </a:p>
        </c:txPr>
        <c:crossAx val="173046784"/>
        <c:crosses val="autoZero"/>
        <c:auto val="1"/>
        <c:lblAlgn val="ctr"/>
        <c:lblOffset val="100"/>
        <c:noMultiLvlLbl val="0"/>
      </c:catAx>
      <c:valAx>
        <c:axId val="1730467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accent6">
                    <a:lumMod val="75000"/>
                  </a:schemeClr>
                </a:solidFill>
              </a:defRPr>
            </a:pPr>
            <a:endParaRPr lang="ru-RU"/>
          </a:p>
        </c:txPr>
        <c:crossAx val="173045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0.40402</cdr:x>
      <cdr:y>0.24283</cdr:y>
    </cdr:from>
    <cdr:to>
      <cdr:x>0.88211</cdr:x>
      <cdr:y>0.95867</cdr:y>
    </cdr:to>
    <cdr:pic>
      <cdr:nvPicPr>
        <cdr:cNvPr id="2" name="Рисунок 1">
          <a:extLst xmlns:a="http://schemas.openxmlformats.org/drawingml/2006/main">
            <a:ext uri="{FF2B5EF4-FFF2-40B4-BE49-F238E27FC236}">
              <a16:creationId xmlns:a16="http://schemas.microsoft.com/office/drawing/2014/main" id="{A8F43739-1A36-4479-CB75-631449E4C25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652411" y="617052"/>
          <a:ext cx="1955349" cy="1818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0.07222</cdr:x>
      <cdr:y>0.03448</cdr:y>
    </cdr:from>
    <cdr:to>
      <cdr:x>0.89816</cdr:x>
      <cdr:y>0.10889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29389" y="182880"/>
          <a:ext cx="6054291" cy="394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Государственной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услуги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8213A-CE31-4659-A44A-295C04D1F81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0D06A-562B-4063-B12A-609A0DED20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974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0D06A-562B-4063-B12A-609A0DED200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49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9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66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7018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808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521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565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396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300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224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8261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380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CEF09-A5E7-4851-B942-49641E12BDA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284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534302679"/>
              </p:ext>
            </p:extLst>
          </p:nvPr>
        </p:nvGraphicFramePr>
        <p:xfrm>
          <a:off x="3465914" y="221381"/>
          <a:ext cx="4089918" cy="2541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21907" y="2762451"/>
            <a:ext cx="113481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ИТОГИ</a:t>
            </a:r>
          </a:p>
          <a:p>
            <a:pPr algn="ctr"/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опроса потребителей Государственных услуг, предоставляемых ГБУВ КО "Областная СББЖ" по определению качества оказания Государственных услуг населению Калининградской области за 2025 год</a:t>
            </a:r>
          </a:p>
        </p:txBody>
      </p:sp>
    </p:spTree>
    <p:extLst>
      <p:ext uri="{BB962C8B-B14F-4D97-AF65-F5344CB8AC3E}">
        <p14:creationId xmlns:p14="http://schemas.microsoft.com/office/powerpoint/2010/main" val="2585827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53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471" y="124288"/>
            <a:ext cx="11223057" cy="923277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ГБУВ КО «Областная СББЖ» 2 0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опросных лист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682853"/>
              </p:ext>
            </p:extLst>
          </p:nvPr>
        </p:nvGraphicFramePr>
        <p:xfrm>
          <a:off x="-323614" y="1108458"/>
          <a:ext cx="5342020" cy="5625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2" name="Диаграмма 41"/>
          <p:cNvGraphicFramePr/>
          <p:nvPr>
            <p:extLst>
              <p:ext uri="{D42A27DB-BD31-4B8C-83A1-F6EECF244321}">
                <p14:modId xmlns:p14="http://schemas.microsoft.com/office/powerpoint/2010/main" val="2986584685"/>
              </p:ext>
            </p:extLst>
          </p:nvPr>
        </p:nvGraphicFramePr>
        <p:xfrm>
          <a:off x="4861827" y="777240"/>
          <a:ext cx="7330173" cy="5303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252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53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387" y="0"/>
            <a:ext cx="11223057" cy="1507067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ГБУВ КО «Областная СББЖ» 2082 опросных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листа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892209"/>
              </p:ext>
            </p:extLst>
          </p:nvPr>
        </p:nvGraphicFramePr>
        <p:xfrm>
          <a:off x="1" y="843379"/>
          <a:ext cx="5587067" cy="6014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18507094"/>
              </p:ext>
            </p:extLst>
          </p:nvPr>
        </p:nvGraphicFramePr>
        <p:xfrm>
          <a:off x="4982773" y="812978"/>
          <a:ext cx="6756840" cy="5232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62805272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1981</TotalTime>
  <Words>96</Words>
  <Application>Microsoft Office PowerPoint</Application>
  <PresentationFormat>Широкоэкранный</PresentationFormat>
  <Paragraphs>25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Century Gothic</vt:lpstr>
      <vt:lpstr>Times New Roman</vt:lpstr>
      <vt:lpstr>Галерея</vt:lpstr>
      <vt:lpstr>Презентация PowerPoint</vt:lpstr>
      <vt:lpstr>ГБУВ КО «Областная СББЖ» 2 082 опросных листа</vt:lpstr>
      <vt:lpstr>ГБУВ КО «Областная СББЖ» 2082 опросных листа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32</cp:revision>
  <dcterms:created xsi:type="dcterms:W3CDTF">2023-03-16T07:43:45Z</dcterms:created>
  <dcterms:modified xsi:type="dcterms:W3CDTF">2026-09-22T07:39:06Z</dcterms:modified>
</cp:coreProperties>
</file>