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5"/>
  </p:notes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396" y="-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опрошенных</a:t>
            </a:r>
          </a:p>
        </c:rich>
      </c:tx>
      <c:layout>
        <c:manualLayout>
          <c:xMode val="edge"/>
          <c:yMode val="edge"/>
          <c:x val="0.19679410148046272"/>
          <c:y val="0"/>
        </c:manualLayout>
      </c:layout>
      <c:spPr>
        <a:noFill/>
        <a:ln>
          <a:noFill/>
        </a:ln>
        <a:effectLst/>
      </c:spPr>
    </c:title>
    <c:view3D>
      <c:rotX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1838437873205369E-2"/>
          <c:w val="1"/>
          <c:h val="0.808318699920038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explosion val="18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explosion val="22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explosion val="1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 smtClean="0">
                        <a:solidFill>
                          <a:schemeClr val="bg1"/>
                        </a:solidFill>
                      </a:rPr>
                      <a:t>4% до 20; </a:t>
                    </a:r>
                    <a:r>
                      <a:rPr lang="ru-RU" baseline="0" dirty="0" smtClean="0">
                        <a:solidFill>
                          <a:schemeClr val="bg1"/>
                        </a:solidFill>
                      </a:rPr>
                      <a:t>66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dLblPos val="inEnd"/>
              <c:showCatName val="1"/>
              <c:showPercent val="1"/>
            </c:dLbl>
            <c:dLbl>
              <c:idx val="1"/>
              <c:layout>
                <c:manualLayout>
                  <c:x val="-0.14408426026109963"/>
                  <c:y val="0.1297136093765721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18%  </a:t>
                    </a:r>
                    <a:r>
                      <a:rPr lang="ru-RU" dirty="0"/>
                      <a:t>от 21 до 35; </a:t>
                    </a:r>
                    <a:endParaRPr lang="ru-RU" dirty="0" smtClean="0"/>
                  </a:p>
                  <a:p>
                    <a:pPr>
                      <a:defRPr sz="133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328</a:t>
                    </a:r>
                    <a:endParaRPr lang="ru-RU" dirty="0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22655886724497476"/>
                  <c:y val="-0.2294074187583351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41% </a:t>
                    </a:r>
                    <a:r>
                      <a:rPr lang="ru-RU" dirty="0"/>
                      <a:t>от 36 до 50; </a:t>
                    </a:r>
                    <a:endParaRPr lang="ru-RU" dirty="0" smtClean="0"/>
                  </a:p>
                  <a:p>
                    <a:pPr>
                      <a:defRPr sz="133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748</a:t>
                    </a:r>
                    <a:endParaRPr lang="ru-RU" dirty="0" smtClean="0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8062848884878752"/>
                  <c:y val="2.938000666281028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37%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от </a:t>
                    </a:r>
                    <a:r>
                      <a:rPr lang="ru-RU" dirty="0"/>
                      <a:t>51; </a:t>
                    </a:r>
                    <a:r>
                      <a:rPr lang="ru-RU" dirty="0" smtClean="0"/>
                      <a:t>865</a:t>
                    </a:r>
                    <a:endParaRPr lang="ru-RU" dirty="0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Pos val="inEnd"/>
            <c:showCatName val="1"/>
            <c:showPercent val="1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 20</c:v>
                </c:pt>
                <c:pt idx="1">
                  <c:v>от 21 до 35</c:v>
                </c:pt>
                <c:pt idx="2">
                  <c:v>от 36 до 50</c:v>
                </c:pt>
                <c:pt idx="3">
                  <c:v>от 51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55</c:v>
                </c:pt>
                <c:pt idx="1">
                  <c:v>328</c:v>
                </c:pt>
                <c:pt idx="2">
                  <c:v>748</c:v>
                </c:pt>
                <c:pt idx="3">
                  <c:v>865</c:v>
                </c:pt>
              </c:numCache>
            </c:numRef>
          </c:val>
        </c:ser>
        <c:dLbls>
          <c:showPercent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689959568484976"/>
          <c:y val="0.16762452107279688"/>
          <c:w val="0.4610510556844975"/>
          <c:h val="0.76410440613026831"/>
        </c:manualLayout>
      </c:layout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hueMod val="94000"/>
                    <a:satMod val="130000"/>
                    <a:lumMod val="128000"/>
                  </a:schemeClr>
                </a:gs>
                <a:gs pos="100000">
                  <a:schemeClr val="accent1">
                    <a:shade val="94000"/>
                    <a:lumMod val="88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  <a:sp3d/>
          </c:spPr>
          <c:dLbls>
            <c:dLbl>
              <c:idx val="0"/>
              <c:layout>
                <c:manualLayout>
                  <c:x val="1.5593083546595698E-2"/>
                  <c:y val="-1.7560461252441398E-1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790778062127601E-2"/>
                  <c:y val="-1.7560461252441398E-16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058213223616834E-2"/>
                  <c:y val="-7.1839080459771007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114408894982881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6228817789966145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0190681491638283E-2"/>
                  <c:y val="-2.5370188596628088E-1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0190681491638362E-2"/>
                  <c:y val="1.2685094298314047E-1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Вакцинация. Проведение плановых вакцинаций на выезде.</c:v>
                </c:pt>
                <c:pt idx="1">
                  <c:v>Отбор проб. Проведение плановых мероприятий на выезде.</c:v>
                </c:pt>
                <c:pt idx="2">
                  <c:v>Диагностические мероприятия (САП, туберкулёз, гиподерматоз)</c:v>
                </c:pt>
                <c:pt idx="3">
                  <c:v>Проведение обследования. Обследование объектов на выезде.</c:v>
                </c:pt>
                <c:pt idx="4">
                  <c:v>Проведение мероприятий на выезде. (дезинфекция, дезинсекция, дератизация)</c:v>
                </c:pt>
                <c:pt idx="5">
                  <c:v>Лабораторные исследования ВСЭ на трихинеллеёз</c:v>
                </c:pt>
                <c:pt idx="6">
                  <c:v>Оформление документации ВСД.</c:v>
                </c:pt>
              </c:strCache>
            </c:strRef>
          </c:cat>
          <c:val>
            <c:numRef>
              <c:f>Лист1!$B$2:$B$8</c:f>
              <c:numCache>
                <c:formatCode>0</c:formatCode>
                <c:ptCount val="7"/>
                <c:pt idx="0">
                  <c:v>1013</c:v>
                </c:pt>
                <c:pt idx="1">
                  <c:v>1075</c:v>
                </c:pt>
                <c:pt idx="2">
                  <c:v>917</c:v>
                </c:pt>
                <c:pt idx="3">
                  <c:v>384</c:v>
                </c:pt>
                <c:pt idx="4">
                  <c:v>259</c:v>
                </c:pt>
                <c:pt idx="5">
                  <c:v>243</c:v>
                </c:pt>
                <c:pt idx="6">
                  <c:v>848</c:v>
                </c:pt>
              </c:numCache>
            </c:numRef>
          </c:val>
        </c:ser>
        <c:dLbls>
          <c:showVal val="1"/>
        </c:dLbls>
        <c:shape val="box"/>
        <c:axId val="172841984"/>
        <c:axId val="172937984"/>
        <c:axId val="0"/>
      </c:bar3DChart>
      <c:catAx>
        <c:axId val="17284198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197" b="0" i="0" u="none" strike="noStrike" kern="1200" baseline="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937984"/>
        <c:crosses val="autoZero"/>
        <c:auto val="1"/>
        <c:lblAlgn val="ctr"/>
        <c:lblOffset val="100"/>
      </c:catAx>
      <c:valAx>
        <c:axId val="17293798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841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rPr lang="ru-RU">
                <a:solidFill>
                  <a:srgbClr val="002060"/>
                </a:solidFill>
              </a:rPr>
              <a:t>Оценка сотрудников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7474249011153808"/>
          <c:y val="9.7546772470624155E-2"/>
          <c:w val="0.65421181065127876"/>
          <c:h val="0.5199463897040921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Лист1!$A$2:$A$4</c:f>
              <c:strCache>
                <c:ptCount val="3"/>
                <c:pt idx="0">
                  <c:v>Наш сотрудник вежлив? </c:v>
                </c:pt>
                <c:pt idx="1">
                  <c:v>Предложил Вам наш сотрудник другие услуги? </c:v>
                </c:pt>
                <c:pt idx="2">
                  <c:v>Были у сотрудника  хорошие знания о наших услугах?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2007</c:v>
                </c:pt>
                <c:pt idx="1">
                  <c:v>2007</c:v>
                </c:pt>
                <c:pt idx="2">
                  <c:v>1725</c:v>
                </c:pt>
              </c:numCache>
            </c:numRef>
          </c:val>
        </c:ser>
        <c:dLbls>
          <c:showVal val="1"/>
        </c:dLbls>
        <c:axId val="172982272"/>
        <c:axId val="172983808"/>
      </c:barChart>
      <c:catAx>
        <c:axId val="172982272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72983808"/>
        <c:crosses val="autoZero"/>
        <c:auto val="1"/>
        <c:lblAlgn val="ctr"/>
        <c:lblOffset val="100"/>
      </c:catAx>
      <c:valAx>
        <c:axId val="17298380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729822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5"/>
  <c:chart>
    <c:title>
      <c:tx>
        <c:rich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</a:defRPr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Критерии</a:t>
            </a:r>
            <a:r>
              <a:rPr lang="ru-RU" baseline="0" dirty="0" smtClean="0">
                <a:solidFill>
                  <a:schemeClr val="accent6">
                    <a:lumMod val="75000"/>
                  </a:schemeClr>
                </a:solidFill>
              </a:rPr>
              <a:t> оценки качества Государственных услуг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c:rich>
      </c:tx>
      <c:layout/>
    </c:title>
    <c:view3D>
      <c:perspective val="30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Оценка качества оказанной государственной услуги. Удовлетворительно.</c:v>
                </c:pt>
                <c:pt idx="1">
                  <c:v>Непосредственное взаимодействие с нашим сотрудником. Удовлетворительно.</c:v>
                </c:pt>
                <c:pt idx="2">
                  <c:v>Не сталкивались с необоснованными действиями наших сотрудников.</c:v>
                </c:pt>
                <c:pt idx="3">
                  <c:v>Располагают достаточной информацией о предоставленной услуге. </c:v>
                </c:pt>
                <c:pt idx="4">
                  <c:v>Услуга была предоставлена эффективно и вовремя.</c:v>
                </c:pt>
                <c:pt idx="5">
                  <c:v>Здание СП в чистом и исправном состоянии. </c:v>
                </c:pt>
                <c:pt idx="6">
                  <c:v>Предложения потребителей по улучшению качества Госуслуг. 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2007</c:v>
                </c:pt>
                <c:pt idx="1">
                  <c:v>2007</c:v>
                </c:pt>
                <c:pt idx="2">
                  <c:v>2007</c:v>
                </c:pt>
                <c:pt idx="3">
                  <c:v>2007</c:v>
                </c:pt>
                <c:pt idx="4">
                  <c:v>2007</c:v>
                </c:pt>
                <c:pt idx="5">
                  <c:v>1824</c:v>
                </c:pt>
                <c:pt idx="6">
                  <c:v>268</c:v>
                </c:pt>
              </c:numCache>
            </c:numRef>
          </c:val>
        </c:ser>
        <c:dLbls>
          <c:showVal val="1"/>
        </c:dLbls>
        <c:shape val="box"/>
        <c:axId val="173045248"/>
        <c:axId val="173046784"/>
        <c:axId val="0"/>
      </c:bar3DChart>
      <c:catAx>
        <c:axId val="173045248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>
                <a:solidFill>
                  <a:schemeClr val="accent6">
                    <a:lumMod val="75000"/>
                  </a:schemeClr>
                </a:solidFill>
              </a:defRPr>
            </a:pPr>
            <a:endParaRPr lang="ru-RU"/>
          </a:p>
        </c:txPr>
        <c:crossAx val="173046784"/>
        <c:crosses val="autoZero"/>
        <c:auto val="1"/>
        <c:lblAlgn val="ctr"/>
        <c:lblOffset val="100"/>
      </c:catAx>
      <c:valAx>
        <c:axId val="173046784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600" b="1">
                <a:solidFill>
                  <a:schemeClr val="accent6">
                    <a:lumMod val="75000"/>
                  </a:schemeClr>
                </a:solidFill>
              </a:defRPr>
            </a:pPr>
            <a:endParaRPr lang="ru-RU"/>
          </a:p>
        </c:txPr>
        <c:crossAx val="1730452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0.35755</cdr:x>
      <cdr:y>0.02273</cdr:y>
    </cdr:from>
    <cdr:to>
      <cdr:x>0.83564</cdr:x>
      <cdr:y>0.73857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462330" y="57752"/>
          <a:ext cx="1955356" cy="18190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0.07222</cdr:x>
      <cdr:y>0.03448</cdr:y>
    </cdr:from>
    <cdr:to>
      <cdr:x>0.89816</cdr:x>
      <cdr:y>0.10889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29389" y="182880"/>
          <a:ext cx="6054291" cy="394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услуги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8213A-CE31-4659-A44A-295C04D1F810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0D06A-562B-4063-B12A-609A0DED20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0974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0D06A-562B-4063-B12A-609A0DED20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549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7931152" y="4246564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84213" y="402265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6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11374903" y="1197789"/>
            <a:ext cx="132763" cy="171288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11578103" y="1350189"/>
            <a:ext cx="132763" cy="171288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11115579" y="1453352"/>
            <a:ext cx="132763" cy="171288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6416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78232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2CEF09-A5E7-4851-B942-49641E12BDAE}" type="datetimeFigureOut">
              <a:rPr lang="ru-RU" smtClean="0"/>
              <a:pPr/>
              <a:t>31.03.2025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A2D9B61-F85A-4C6F-B065-089E3A0D5A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1808106159"/>
              </p:ext>
            </p:extLst>
          </p:nvPr>
        </p:nvGraphicFramePr>
        <p:xfrm>
          <a:off x="3465914" y="221381"/>
          <a:ext cx="4089918" cy="2541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3512" y="2926080"/>
            <a:ext cx="113481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опроса потребителей Государственных услуг, предоставляемых ГБУВ КО "Областная СББЖ" по определению качества оказания Государственных услуг населению Калининградской области</a:t>
            </a:r>
            <a:endParaRPr lang="ru-RU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5827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3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387" y="0"/>
            <a:ext cx="11223057" cy="150706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ГБУВ КО «Областная СББЖ»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2 007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опросный лист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57218672"/>
              </p:ext>
            </p:extLst>
          </p:nvPr>
        </p:nvGraphicFramePr>
        <p:xfrm>
          <a:off x="-394635" y="1507067"/>
          <a:ext cx="5342020" cy="5625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2" name="Диаграмма 41"/>
          <p:cNvGraphicFramePr/>
          <p:nvPr>
            <p:extLst>
              <p:ext uri="{D42A27DB-BD31-4B8C-83A1-F6EECF244321}">
                <p14:modId xmlns="" xmlns:p14="http://schemas.microsoft.com/office/powerpoint/2010/main" val="2586062285"/>
              </p:ext>
            </p:extLst>
          </p:nvPr>
        </p:nvGraphicFramePr>
        <p:xfrm>
          <a:off x="4861827" y="1270535"/>
          <a:ext cx="7330173" cy="530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64252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53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387" y="0"/>
            <a:ext cx="11223057" cy="1507067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ГБУВ КО «Областная СББЖ»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 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опросный лист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41483736"/>
              </p:ext>
            </p:extLst>
          </p:nvPr>
        </p:nvGraphicFramePr>
        <p:xfrm>
          <a:off x="1" y="1124125"/>
          <a:ext cx="5587067" cy="5733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3050172756"/>
              </p:ext>
            </p:extLst>
          </p:nvPr>
        </p:nvGraphicFramePr>
        <p:xfrm>
          <a:off x="4907560" y="962947"/>
          <a:ext cx="7284440" cy="5689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11628052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1940</TotalTime>
  <Words>90</Words>
  <Application>Microsoft Office PowerPoint</Application>
  <PresentationFormat>Произвольный</PresentationFormat>
  <Paragraphs>22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Метро</vt:lpstr>
      <vt:lpstr>Слайд 1</vt:lpstr>
      <vt:lpstr>ГБУВ КО «Областная СББЖ» 2 007 опросный лист</vt:lpstr>
      <vt:lpstr>ГБУВ КО «Областная СББЖ» 2007 опросный лист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31</cp:revision>
  <dcterms:created xsi:type="dcterms:W3CDTF">2023-03-16T07:43:45Z</dcterms:created>
  <dcterms:modified xsi:type="dcterms:W3CDTF">2025-03-31T09:54:40Z</dcterms:modified>
</cp:coreProperties>
</file>