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69" r:id="rId3"/>
    <p:sldId id="370" r:id="rId4"/>
    <p:sldId id="342" r:id="rId5"/>
    <p:sldId id="368" r:id="rId6"/>
    <p:sldId id="371" r:id="rId7"/>
    <p:sldId id="377" r:id="rId8"/>
    <p:sldId id="378" r:id="rId9"/>
    <p:sldId id="380" r:id="rId10"/>
    <p:sldId id="341" r:id="rId11"/>
    <p:sldId id="372" r:id="rId12"/>
    <p:sldId id="373" r:id="rId13"/>
    <p:sldId id="374" r:id="rId14"/>
    <p:sldId id="375" r:id="rId15"/>
    <p:sldId id="376" r:id="rId16"/>
    <p:sldId id="359" r:id="rId17"/>
    <p:sldId id="316" r:id="rId18"/>
    <p:sldId id="344" r:id="rId19"/>
    <p:sldId id="346" r:id="rId20"/>
    <p:sldId id="351" r:id="rId21"/>
    <p:sldId id="383" r:id="rId22"/>
    <p:sldId id="385" r:id="rId23"/>
    <p:sldId id="381" r:id="rId24"/>
    <p:sldId id="388" r:id="rId25"/>
    <p:sldId id="387" r:id="rId26"/>
    <p:sldId id="389" r:id="rId27"/>
    <p:sldId id="362" r:id="rId28"/>
    <p:sldId id="393" r:id="rId29"/>
    <p:sldId id="394" r:id="rId30"/>
    <p:sldId id="395" r:id="rId31"/>
    <p:sldId id="386" r:id="rId32"/>
    <p:sldId id="27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4751" autoAdjust="0"/>
  </p:normalViewPr>
  <p:slideViewPr>
    <p:cSldViewPr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donova-ev-130312\Downloads\&#1057;&#1074;&#1086;&#1076;&#1085;&#1099;&#1081;%20&#1054;&#1090;&#1095;&#1077;&#1090;%20&#1052;&#1077;&#1088;&#1082;&#1091;&#1088;&#1080;&#1081;%20&#1089;&#1077;&#1085;&#1090;&#1103;&#1073;&#1088;&#1100;%20(2017-10-0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donova-ev-130312\Downloads\&#1057;&#1074;&#1086;&#1076;&#1085;&#1099;&#1081;%20&#1054;&#1090;&#1095;&#1077;&#1090;%20&#1052;&#1077;&#1088;&#1082;&#1091;&#1088;&#1080;&#1081;%20&#1089;&#1077;&#1085;&#1090;&#1103;&#1073;&#1088;&#1100;%20(2017-10-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6621709859129"/>
          <c:y val="5.3133898803190138E-3"/>
          <c:w val="0.81015172501027732"/>
          <c:h val="0.8995899905715668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'Диаграмма кол-во всд'!$N$2:$AA$2</c:f>
              <c:strCache>
                <c:ptCount val="14"/>
                <c:pt idx="0">
                  <c:v>Август 2016</c:v>
                </c:pt>
                <c:pt idx="1">
                  <c:v>Сентябрь 2016</c:v>
                </c:pt>
                <c:pt idx="2">
                  <c:v>Октябрь 2016</c:v>
                </c:pt>
                <c:pt idx="3">
                  <c:v>Ноябрь 2016</c:v>
                </c:pt>
                <c:pt idx="4">
                  <c:v>Декабрь 2016</c:v>
                </c:pt>
                <c:pt idx="5">
                  <c:v>Январь 2017</c:v>
                </c:pt>
                <c:pt idx="6">
                  <c:v>Февраль 2017</c:v>
                </c:pt>
                <c:pt idx="7">
                  <c:v>Март 2017</c:v>
                </c:pt>
                <c:pt idx="8">
                  <c:v>Апрель 2017</c:v>
                </c:pt>
                <c:pt idx="9">
                  <c:v>Май 2017</c:v>
                </c:pt>
                <c:pt idx="10">
                  <c:v>Июнь 2017</c:v>
                </c:pt>
                <c:pt idx="11">
                  <c:v>Июль 2017</c:v>
                </c:pt>
                <c:pt idx="12">
                  <c:v>Августь 2017</c:v>
                </c:pt>
                <c:pt idx="13">
                  <c:v>Сентябрь 2017</c:v>
                </c:pt>
              </c:strCache>
            </c:strRef>
          </c:cat>
          <c:val>
            <c:numRef>
              <c:f>'Диаграмма кол-во всд'!$N$1:$AA$1</c:f>
              <c:numCache>
                <c:formatCode>General</c:formatCode>
                <c:ptCount val="14"/>
                <c:pt idx="0">
                  <c:v>3263317</c:v>
                </c:pt>
                <c:pt idx="1">
                  <c:v>3297705</c:v>
                </c:pt>
                <c:pt idx="2">
                  <c:v>3322171</c:v>
                </c:pt>
                <c:pt idx="3">
                  <c:v>3510459</c:v>
                </c:pt>
                <c:pt idx="4">
                  <c:v>3692187</c:v>
                </c:pt>
                <c:pt idx="5">
                  <c:v>3300538</c:v>
                </c:pt>
                <c:pt idx="6">
                  <c:v>3894306</c:v>
                </c:pt>
                <c:pt idx="7">
                  <c:v>4647563</c:v>
                </c:pt>
                <c:pt idx="8" formatCode="0">
                  <c:v>5022954</c:v>
                </c:pt>
                <c:pt idx="9">
                  <c:v>5735859</c:v>
                </c:pt>
                <c:pt idx="10">
                  <c:v>6419462</c:v>
                </c:pt>
                <c:pt idx="11">
                  <c:v>6925855</c:v>
                </c:pt>
                <c:pt idx="12">
                  <c:v>8291463</c:v>
                </c:pt>
                <c:pt idx="13" formatCode="#,##0">
                  <c:v>9131347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58-49AA-8E45-72EF9D6E1A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8221136"/>
        <c:axId val="508221528"/>
      </c:barChart>
      <c:catAx>
        <c:axId val="50822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b="1"/>
            </a:pPr>
            <a:endParaRPr lang="ru-RU"/>
          </a:p>
        </c:txPr>
        <c:crossAx val="508221528"/>
        <c:crosses val="autoZero"/>
        <c:auto val="1"/>
        <c:lblAlgn val="ctr"/>
        <c:lblOffset val="100"/>
        <c:noMultiLvlLbl val="0"/>
      </c:catAx>
      <c:valAx>
        <c:axId val="50822152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508221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8506237189836"/>
          <c:y val="1.6939052578798984E-2"/>
          <c:w val="0.82061187466162633"/>
          <c:h val="0.9344669989645790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'Лидеры &gt; 100 тыс'!$A$2:$A$30</c:f>
              <c:strCache>
                <c:ptCount val="29"/>
                <c:pt idx="0">
                  <c:v>Челябинская область</c:v>
                </c:pt>
                <c:pt idx="1">
                  <c:v>Республика Башкортостан</c:v>
                </c:pt>
                <c:pt idx="2">
                  <c:v>Республика Татарстан</c:v>
                </c:pt>
                <c:pt idx="3">
                  <c:v>Краснодарский край</c:v>
                </c:pt>
                <c:pt idx="4">
                  <c:v>Новосибирская область</c:v>
                </c:pt>
                <c:pt idx="5">
                  <c:v>Кировская область</c:v>
                </c:pt>
                <c:pt idx="6">
                  <c:v>Ярославская область</c:v>
                </c:pt>
                <c:pt idx="7">
                  <c:v>Удмуртская Республика</c:v>
                </c:pt>
                <c:pt idx="8">
                  <c:v>Нижегородская область</c:v>
                </c:pt>
                <c:pt idx="9">
                  <c:v>Вологодская область</c:v>
                </c:pt>
                <c:pt idx="10">
                  <c:v>Красноярский край</c:v>
                </c:pt>
                <c:pt idx="11">
                  <c:v>Свердловская область</c:v>
                </c:pt>
                <c:pt idx="12">
                  <c:v>Московская область</c:v>
                </c:pt>
                <c:pt idx="13">
                  <c:v>Белгородская область</c:v>
                </c:pt>
                <c:pt idx="14">
                  <c:v>Пермский край</c:v>
                </c:pt>
                <c:pt idx="15">
                  <c:v>Кемеровская область</c:v>
                </c:pt>
                <c:pt idx="16">
                  <c:v>Воронежская область</c:v>
                </c:pt>
                <c:pt idx="17">
                  <c:v>Костромская область</c:v>
                </c:pt>
                <c:pt idx="18">
                  <c:v>Архангельская область</c:v>
                </c:pt>
                <c:pt idx="19">
                  <c:v>Мурманская область</c:v>
                </c:pt>
                <c:pt idx="20">
                  <c:v>Чувашская Республика</c:v>
                </c:pt>
                <c:pt idx="21">
                  <c:v>Ленинградская область</c:v>
                </c:pt>
                <c:pt idx="22">
                  <c:v>Иркутская область</c:v>
                </c:pt>
                <c:pt idx="23">
                  <c:v>г. Санкт-Петербург</c:v>
                </c:pt>
                <c:pt idx="24">
                  <c:v>Хабаровский край</c:v>
                </c:pt>
                <c:pt idx="25">
                  <c:v>Алтайский край</c:v>
                </c:pt>
                <c:pt idx="26">
                  <c:v>Волгоградская область</c:v>
                </c:pt>
                <c:pt idx="27">
                  <c:v>Липецкая область</c:v>
                </c:pt>
                <c:pt idx="28">
                  <c:v>Ивановская область</c:v>
                </c:pt>
              </c:strCache>
            </c:strRef>
          </c:cat>
          <c:val>
            <c:numRef>
              <c:f>'Лидеры &gt; 100 тыс'!$B$2:$B$30</c:f>
              <c:numCache>
                <c:formatCode>#,##0</c:formatCode>
                <c:ptCount val="29"/>
                <c:pt idx="0">
                  <c:v>1444111</c:v>
                </c:pt>
                <c:pt idx="1">
                  <c:v>495170</c:v>
                </c:pt>
                <c:pt idx="2">
                  <c:v>416494</c:v>
                </c:pt>
                <c:pt idx="3">
                  <c:v>374541</c:v>
                </c:pt>
                <c:pt idx="4">
                  <c:v>338972</c:v>
                </c:pt>
                <c:pt idx="5">
                  <c:v>276114</c:v>
                </c:pt>
                <c:pt idx="6">
                  <c:v>236473</c:v>
                </c:pt>
                <c:pt idx="7">
                  <c:v>229318</c:v>
                </c:pt>
                <c:pt idx="8">
                  <c:v>228040</c:v>
                </c:pt>
                <c:pt idx="9">
                  <c:v>212876</c:v>
                </c:pt>
                <c:pt idx="10">
                  <c:v>202326</c:v>
                </c:pt>
                <c:pt idx="11">
                  <c:v>188352</c:v>
                </c:pt>
                <c:pt idx="12">
                  <c:v>185166</c:v>
                </c:pt>
                <c:pt idx="13">
                  <c:v>182780</c:v>
                </c:pt>
                <c:pt idx="14">
                  <c:v>178214</c:v>
                </c:pt>
                <c:pt idx="15">
                  <c:v>162655</c:v>
                </c:pt>
                <c:pt idx="16">
                  <c:v>149951</c:v>
                </c:pt>
                <c:pt idx="17">
                  <c:v>146452</c:v>
                </c:pt>
                <c:pt idx="18">
                  <c:v>143556</c:v>
                </c:pt>
                <c:pt idx="19">
                  <c:v>138587</c:v>
                </c:pt>
                <c:pt idx="20">
                  <c:v>130477</c:v>
                </c:pt>
                <c:pt idx="21">
                  <c:v>129658</c:v>
                </c:pt>
                <c:pt idx="22">
                  <c:v>125039</c:v>
                </c:pt>
                <c:pt idx="23">
                  <c:v>123488</c:v>
                </c:pt>
                <c:pt idx="24">
                  <c:v>119478</c:v>
                </c:pt>
                <c:pt idx="25">
                  <c:v>115852</c:v>
                </c:pt>
                <c:pt idx="26">
                  <c:v>111321</c:v>
                </c:pt>
                <c:pt idx="27">
                  <c:v>111177</c:v>
                </c:pt>
                <c:pt idx="28">
                  <c:v>102874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8-4528-92B3-0F75609214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5534552"/>
        <c:axId val="475528280"/>
      </c:barChart>
      <c:catAx>
        <c:axId val="475534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b="1"/>
            </a:pPr>
            <a:endParaRPr lang="ru-RU"/>
          </a:p>
        </c:txPr>
        <c:crossAx val="475528280"/>
        <c:crosses val="autoZero"/>
        <c:auto val="1"/>
        <c:lblAlgn val="ctr"/>
        <c:lblOffset val="100"/>
        <c:noMultiLvlLbl val="0"/>
      </c:catAx>
      <c:valAx>
        <c:axId val="47552828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5534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234D-FBAB-4E67-A932-AF0B8B30578C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A4E6-D6A4-45AD-8D3D-2D396A9D5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1313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473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56419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3069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586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6401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59726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668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1602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677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586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161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093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586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490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155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6773" algn="l"/>
                <a:tab pos="6286657" algn="l"/>
                <a:tab pos="6736542" algn="l"/>
                <a:tab pos="7186426" algn="l"/>
                <a:tab pos="7633380" algn="l"/>
                <a:tab pos="8083264" algn="l"/>
                <a:tab pos="8533148" algn="l"/>
                <a:tab pos="8981567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CA3C610-DFEE-49C3-AD0D-4135CB595956}" type="slidenum">
              <a:rPr 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1" rIns="91423" bIns="45711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7401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432B-3291-474A-BBDC-1F7DF4707212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2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2AE2-383C-42D7-9DD6-E179375C2AA5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842-D48F-4994-8BAB-B8B7AB2DD8F8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ED1-62A1-4F82-BD00-46B39E467445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5F96-60EB-4471-88C1-2B8025210897}" type="datetime1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46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B94D-AFC7-4D79-B1ED-C354E6A4BD1D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4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2E3A-C63C-437D-9461-C608DEF4826E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1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A1-D614-4C5B-BC5C-81DC590F17BF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2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D59-7825-4248-9FCD-23A5DF461FC1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2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4DC-9857-4D3C-9725-2BC0E04EDA0B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5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A2A-2AEA-4652-816D-C7605FA7E251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FC7E-42E7-40A8-BE26-6F469B837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252AE2-383C-42D7-9DD6-E179375C2AA5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FC7E-42E7-40A8-BE26-6F469B837FA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 descr="E:\WORK\ребрендинг VETRF\номер страницы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3" b="51944"/>
          <a:stretch>
            <a:fillRect/>
          </a:stretch>
        </p:blipFill>
        <p:spPr bwMode="auto">
          <a:xfrm>
            <a:off x="7740352" y="5633016"/>
            <a:ext cx="1403648" cy="12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6453336"/>
            <a:ext cx="3168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Россельхознадзор</a:t>
            </a:r>
            <a:endParaRPr lang="ru-RU" sz="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03099"/>
            <a:ext cx="463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3854E6-1B7F-47EA-9170-055B6FD6ED6A}" type="slidenum">
              <a:rPr lang="ru-RU" sz="1200" b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/>
              <a:t>‹#›</a:t>
            </a:fld>
            <a:endParaRPr lang="ru-RU" sz="1200" b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fsvps.ru" TargetMode="External"/><Relationship Id="rId2" Type="http://schemas.openxmlformats.org/officeDocument/2006/relationships/hyperlink" Target="mailto:info@svfk.mc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0518" y="3501008"/>
            <a:ext cx="777240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Электронная сертификация в ветеринарии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403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518" y="4765946"/>
            <a:ext cx="829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Додонова Е. В., начальник отдела внедрения и сопровождения программного обеспечения,  ИВЦ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Россельхознадзора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ФГБУ «ВНИИЗЖ» (Федеральный центр охраны здоровья животных)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340768"/>
            <a:ext cx="8280920" cy="486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b="1" dirty="0" smtClean="0"/>
              <a:t>Потребители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dirty="0" smtClean="0"/>
              <a:t>Получают государственную гарантию обеспечения безопасности обращаемой на территории Российской Федерации пищевой продукции животного происхождения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b="1" dirty="0" smtClean="0"/>
              <a:t>Участники рынка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dirty="0" smtClean="0"/>
              <a:t>Получают прозрачные и понятные правила работы на рынке, совершенную и честную конкурентную среду (нелегальные производства утрачивают возможность осуществлять свою деятельность).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dirty="0" smtClean="0"/>
              <a:t>Существенно сокращают издержки, связанные с оформлением и выдачей ветеринарных сопроводительных документов.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dirty="0" smtClean="0"/>
              <a:t>Используя данные информационной системы, которые можно интегрировать в корпоративные IT-системы, достигают максимальной автоматизации процессов производства и обращения. </a:t>
            </a:r>
            <a:endParaRPr lang="en-US" sz="1600" dirty="0"/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b="1" dirty="0"/>
              <a:t>Органы государственной власти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600" dirty="0"/>
              <a:t>Приобретают уникальный комплексный инструмент сквозной </a:t>
            </a:r>
            <a:r>
              <a:rPr lang="ru-RU" sz="1600" dirty="0" err="1"/>
              <a:t>прослеживаемости</a:t>
            </a:r>
            <a:r>
              <a:rPr lang="ru-RU" sz="1600" dirty="0"/>
              <a:t> подконтрольного товара по всей пищевой цепи, обеспечивающий безопасность продукции животного происхождения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67544" y="7784"/>
            <a:ext cx="8676456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Ожидаемые результаты внедрения электронной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сертификации 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694" y="5751906"/>
            <a:ext cx="8640960" cy="6480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000" dirty="0" smtClean="0">
                <a:latin typeface="+mn-lt"/>
              </a:rPr>
              <a:t>Динамика </a:t>
            </a:r>
            <a:r>
              <a:rPr lang="ru-RU" sz="1000" dirty="0">
                <a:latin typeface="+mn-lt"/>
              </a:rPr>
              <a:t>внедрения электронной ветеринарной сертификации позитивна, и в </a:t>
            </a:r>
            <a:r>
              <a:rPr lang="ru-RU" sz="1000" dirty="0" err="1" smtClean="0">
                <a:latin typeface="+mn-lt"/>
              </a:rPr>
              <a:t>сентябое</a:t>
            </a:r>
            <a:r>
              <a:rPr lang="ru-RU" sz="1000" dirty="0" smtClean="0">
                <a:latin typeface="+mn-lt"/>
              </a:rPr>
              <a:t> набрала </a:t>
            </a:r>
            <a:r>
              <a:rPr lang="ru-RU" sz="1000" dirty="0">
                <a:latin typeface="+mn-lt"/>
              </a:rPr>
              <a:t>обороты, количество выданных ЭВСД растет</a:t>
            </a:r>
            <a:r>
              <a:rPr lang="ru-RU" sz="1000" dirty="0" smtClean="0">
                <a:latin typeface="+mn-lt"/>
              </a:rPr>
              <a:t>.</a:t>
            </a:r>
            <a:r>
              <a:rPr lang="en-US" sz="1000" dirty="0" smtClean="0">
                <a:latin typeface="+mn-lt"/>
              </a:rPr>
              <a:t> </a:t>
            </a:r>
            <a:r>
              <a:rPr lang="ru-RU" sz="1000" dirty="0" smtClean="0">
                <a:latin typeface="+mn-lt"/>
              </a:rPr>
              <a:t>С начала 2017 ежемесячный темп роста составляет 10% по сравнению с предыдущем месяцем.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smtClean="0">
                <a:latin typeface="+mn-lt"/>
              </a:rPr>
              <a:t>Причем </a:t>
            </a:r>
            <a:r>
              <a:rPr lang="ru-RU" sz="1000" dirty="0">
                <a:latin typeface="+mn-lt"/>
              </a:rPr>
              <a:t>в различных субъектах Российской Федерации ситуация по-прежнему принципиально различается.</a:t>
            </a:r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>
          <a:xfrm>
            <a:off x="323528" y="7784"/>
            <a:ext cx="8820472" cy="1072216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к электронной сертификации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12977"/>
              </p:ext>
            </p:extLst>
          </p:nvPr>
        </p:nvGraphicFramePr>
        <p:xfrm>
          <a:off x="323528" y="1662112"/>
          <a:ext cx="8744271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9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548680"/>
            <a:ext cx="3888432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различных регионах динамика оформления электронных ВСД существенно различается. </a:t>
            </a:r>
            <a:r>
              <a:rPr lang="ru-RU" sz="1400" dirty="0" smtClean="0">
                <a:latin typeface="+mn-lt"/>
              </a:rPr>
              <a:t>Есть лидеры, это </a:t>
            </a:r>
            <a:r>
              <a:rPr lang="ru-RU" sz="1400" dirty="0" smtClean="0">
                <a:latin typeface="+mn-lt"/>
              </a:rPr>
              <a:t>29 </a:t>
            </a:r>
            <a:r>
              <a:rPr lang="ru-RU" sz="1400" dirty="0" smtClean="0">
                <a:latin typeface="+mn-lt"/>
              </a:rPr>
              <a:t>субъектов РФ, где за </a:t>
            </a:r>
            <a:r>
              <a:rPr lang="ru-RU" sz="1400" dirty="0" smtClean="0">
                <a:latin typeface="+mn-lt"/>
              </a:rPr>
              <a:t>сентябрь 2017 </a:t>
            </a:r>
            <a:r>
              <a:rPr lang="ru-RU" sz="1400" dirty="0" smtClean="0">
                <a:latin typeface="+mn-lt"/>
              </a:rPr>
              <a:t>г. оформлено </a:t>
            </a:r>
            <a:r>
              <a:rPr lang="ru-RU" sz="1400" dirty="0">
                <a:latin typeface="+mn-lt"/>
              </a:rPr>
              <a:t>более </a:t>
            </a:r>
            <a:r>
              <a:rPr lang="ru-RU" sz="1400" dirty="0" smtClean="0">
                <a:latin typeface="+mn-lt"/>
              </a:rPr>
              <a:t>100 </a:t>
            </a:r>
            <a:r>
              <a:rPr lang="ru-RU" sz="1400" dirty="0">
                <a:latin typeface="+mn-lt"/>
              </a:rPr>
              <a:t>тысяч электронных ВСД</a:t>
            </a:r>
            <a:r>
              <a:rPr lang="ru-RU" sz="1400" dirty="0" smtClean="0">
                <a:latin typeface="+mn-lt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>
                <a:latin typeface="+mn-lt"/>
              </a:rPr>
              <a:t>Немногочисленные субъекты Российской Федерации, по-прежнему, не имеют заметного успеха. В каждом из них за месяц оформлено от одного до тысячи </a:t>
            </a:r>
            <a:r>
              <a:rPr lang="ru-RU" sz="1400" dirty="0" err="1">
                <a:latin typeface="+mn-lt"/>
              </a:rPr>
              <a:t>эВСД</a:t>
            </a:r>
            <a:r>
              <a:rPr lang="ru-RU" sz="1400" dirty="0">
                <a:latin typeface="+mn-lt"/>
              </a:rPr>
              <a:t>. Это 4 субъекта (в прошлом месяце таких также было 4): Республика Калмыкия, Республика Ингушетия, Чукотский автономный округ, Чеченская Республика.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 smtClean="0">
                <a:latin typeface="+mn-lt"/>
              </a:rPr>
              <a:t>Другие </a:t>
            </a:r>
            <a:r>
              <a:rPr lang="ru-RU" sz="1400" dirty="0">
                <a:latin typeface="+mn-lt"/>
              </a:rPr>
              <a:t>субъекты </a:t>
            </a:r>
            <a:r>
              <a:rPr lang="ru-RU" sz="1400" dirty="0" smtClean="0">
                <a:latin typeface="+mn-lt"/>
              </a:rPr>
              <a:t>являются «середнячками».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54207"/>
              </p:ext>
            </p:extLst>
          </p:nvPr>
        </p:nvGraphicFramePr>
        <p:xfrm>
          <a:off x="107505" y="188640"/>
          <a:ext cx="482453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72216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предпринять участникам рынка?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7849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/>
              <a:t>Получить доступ к учебной </a:t>
            </a:r>
            <a:r>
              <a:rPr lang="ru-RU" sz="2000" dirty="0" smtClean="0"/>
              <a:t>и боевой версии </a:t>
            </a:r>
            <a:r>
              <a:rPr lang="ru-RU" sz="2000" dirty="0"/>
              <a:t>ФГИС «Меркурий» и</a:t>
            </a:r>
            <a:r>
              <a:rPr lang="en-US" sz="2000" dirty="0"/>
              <a:t>/</a:t>
            </a:r>
            <a:r>
              <a:rPr lang="ru-RU" sz="2000" dirty="0"/>
              <a:t>или шлюзу </a:t>
            </a:r>
            <a:r>
              <a:rPr lang="ru-RU" sz="2000" dirty="0" err="1"/>
              <a:t>Ветис</a:t>
            </a:r>
            <a:r>
              <a:rPr lang="ru-RU" sz="2000" dirty="0"/>
              <a:t>.</a:t>
            </a:r>
            <a:r>
              <a:rPr lang="en-US" sz="2000" dirty="0"/>
              <a:t>API </a:t>
            </a:r>
            <a:r>
              <a:rPr lang="ru-RU" sz="2000" dirty="0"/>
              <a:t>для освоения способов оформления электронных сертификатов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Выбрать уровень </a:t>
            </a:r>
            <a:r>
              <a:rPr lang="ru-RU" sz="2000" dirty="0" err="1" smtClean="0"/>
              <a:t>прослеживаемости</a:t>
            </a:r>
            <a:r>
              <a:rPr lang="ru-RU" sz="2000" dirty="0" smtClean="0"/>
              <a:t> при производстве и перемещении</a:t>
            </a:r>
            <a:r>
              <a:rPr lang="ru-RU" sz="2000" b="1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Выбрать способ взаимодействия с ФГИС «Меркурий»: веб-интерфейс или интеграционный шлюз </a:t>
            </a:r>
            <a:r>
              <a:rPr lang="ru-RU" sz="2000" dirty="0" err="1" smtClean="0"/>
              <a:t>Ветис</a:t>
            </a:r>
            <a:r>
              <a:rPr lang="ru-RU" sz="2000" dirty="0" smtClean="0"/>
              <a:t>.</a:t>
            </a:r>
            <a:r>
              <a:rPr lang="en-US" sz="2000" dirty="0" smtClean="0"/>
              <a:t>API</a:t>
            </a:r>
            <a:r>
              <a:rPr lang="ru-RU" sz="2000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Большие логистические узлы</a:t>
            </a:r>
            <a:r>
              <a:rPr lang="ru-RU" sz="2000" dirty="0" smtClean="0"/>
              <a:t> – интеграция складской системы с ФГИС «Меркурий» через универсальный шлюз для автоматического оформления транспортных ВСД, работа с поставщиками.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Крупные производители</a:t>
            </a:r>
            <a:r>
              <a:rPr lang="ru-RU" sz="2000" dirty="0" smtClean="0"/>
              <a:t> – </a:t>
            </a:r>
            <a:r>
              <a:rPr lang="ru-RU" sz="2000" dirty="0"/>
              <a:t>интеграция </a:t>
            </a:r>
            <a:r>
              <a:rPr lang="ru-RU" sz="2000" dirty="0" smtClean="0"/>
              <a:t>учетной системы </a:t>
            </a:r>
            <a:r>
              <a:rPr lang="ru-RU" sz="2000" dirty="0"/>
              <a:t>с </a:t>
            </a:r>
            <a:r>
              <a:rPr lang="ru-RU" sz="2000" dirty="0" smtClean="0"/>
              <a:t>ФГИС </a:t>
            </a:r>
            <a:r>
              <a:rPr lang="ru-RU" sz="2000" dirty="0"/>
              <a:t>«Меркурий» через универсальный шлюз для автоматического оформления </a:t>
            </a:r>
            <a:r>
              <a:rPr lang="ru-RU" sz="2000" dirty="0" smtClean="0"/>
              <a:t>производственных и транспортных ВСД.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Мелкие предприятия</a:t>
            </a:r>
            <a:r>
              <a:rPr lang="ru-RU" sz="2000" dirty="0" smtClean="0"/>
              <a:t> – оформление заявок</a:t>
            </a:r>
            <a:r>
              <a:rPr lang="en-US" sz="2000" dirty="0" smtClean="0"/>
              <a:t>/</a:t>
            </a:r>
            <a:r>
              <a:rPr lang="ru-RU" sz="2000" dirty="0" smtClean="0"/>
              <a:t>ВСД непосредственно в интерфейсе системы «Меркурий», изучение возможностей системы.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Предприятия </a:t>
            </a:r>
            <a:r>
              <a:rPr lang="ru-RU" sz="2000" b="1" dirty="0" err="1" smtClean="0"/>
              <a:t>ритеил</a:t>
            </a:r>
            <a:r>
              <a:rPr lang="ru-RU" sz="2000" b="1" dirty="0" smtClean="0"/>
              <a:t>-реализации</a:t>
            </a:r>
            <a:r>
              <a:rPr lang="ru-RU" sz="2000" dirty="0"/>
              <a:t> </a:t>
            </a:r>
            <a:r>
              <a:rPr lang="ru-RU" sz="2000" dirty="0" smtClean="0"/>
              <a:t>– гашение сертификатов самостоятельно, либо уполномочить отправителя..</a:t>
            </a: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9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" y="8065"/>
            <a:ext cx="8640000" cy="1080000"/>
          </a:xfrm>
        </p:spPr>
        <p:txBody>
          <a:bodyPr>
            <a:normAutofit/>
          </a:bodyPr>
          <a:lstStyle/>
          <a:p>
            <a:pPr marL="361950" algn="l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доступа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80" y="1271897"/>
            <a:ext cx="8640000" cy="492941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900" dirty="0" smtClean="0"/>
              <a:t>Согласно </a:t>
            </a:r>
            <a:r>
              <a:rPr lang="ru-RU" sz="4900" dirty="0"/>
              <a:t>Приказу МСХ РФ от </a:t>
            </a:r>
            <a:r>
              <a:rPr lang="ru-RU" sz="4900" dirty="0" smtClean="0"/>
              <a:t>27.12.2016 </a:t>
            </a:r>
            <a:r>
              <a:rPr lang="ru-RU" sz="4900" dirty="0"/>
              <a:t>г. № </a:t>
            </a:r>
            <a:r>
              <a:rPr lang="ru-RU" sz="4900" dirty="0" smtClean="0"/>
              <a:t>589 </a:t>
            </a:r>
            <a:r>
              <a:rPr lang="ru-RU" sz="4900" dirty="0"/>
              <a:t>регистрация в системе </a:t>
            </a:r>
            <a:r>
              <a:rPr lang="ru-RU" sz="4900" b="1" dirty="0"/>
              <a:t>Меркурий</a:t>
            </a:r>
            <a:r>
              <a:rPr lang="ru-RU" sz="4900" dirty="0"/>
              <a:t> осуществляется следующим </a:t>
            </a:r>
            <a:r>
              <a:rPr lang="ru-RU" sz="4900" dirty="0" smtClean="0"/>
              <a:t>образом: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900" b="1" dirty="0" smtClean="0"/>
              <a:t>Индивидуальный предприниматель </a:t>
            </a:r>
            <a:r>
              <a:rPr lang="ru-RU" sz="4900" dirty="0" smtClean="0"/>
              <a:t>вправе </a:t>
            </a:r>
            <a:r>
              <a:rPr lang="ru-RU" sz="4900" dirty="0"/>
              <a:t>направить заявление на бумажном носителе по почте в адрес Россельхознадзора или одного из его Территориальных </a:t>
            </a:r>
            <a:r>
              <a:rPr lang="ru-RU" sz="4900" dirty="0" smtClean="0"/>
              <a:t>управлений; либо </a:t>
            </a:r>
            <a:r>
              <a:rPr lang="ru-RU" sz="4900" dirty="0"/>
              <a:t>в электронной форме на адрес электронной почты Россельхознадзора: </a:t>
            </a:r>
            <a:r>
              <a:rPr lang="ru-RU" sz="4900" dirty="0">
                <a:hlinkClick r:id="rId2"/>
              </a:rPr>
              <a:t>info@svfk.mcx.ru</a:t>
            </a:r>
            <a:r>
              <a:rPr lang="ru-RU" sz="4900" dirty="0"/>
              <a:t>, подписанное индивидуальным предпринимателем </a:t>
            </a:r>
            <a:r>
              <a:rPr lang="ru-RU" sz="4900" b="1" dirty="0"/>
              <a:t>простой электронно-цифровой </a:t>
            </a:r>
            <a:r>
              <a:rPr lang="ru-RU" sz="4900" b="1" dirty="0" smtClean="0"/>
              <a:t>подписью</a:t>
            </a:r>
            <a:r>
              <a:rPr lang="ru-RU" sz="4900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900" b="1" dirty="0" smtClean="0"/>
              <a:t>Организация </a:t>
            </a:r>
            <a:r>
              <a:rPr lang="ru-RU" sz="4900" dirty="0" smtClean="0"/>
              <a:t>заявление </a:t>
            </a:r>
            <a:r>
              <a:rPr lang="ru-RU" sz="4900" dirty="0"/>
              <a:t>предоставляется лицом, уполномоченным на эти цели данной организацией, в письменном виде на бланке организации за подписью ее руководителя (заместителя руководителя) в адрес Россельхознадзора или одного из его Территориальных </a:t>
            </a:r>
            <a:r>
              <a:rPr lang="ru-RU" sz="4900" dirty="0" smtClean="0"/>
              <a:t>управлений; либо </a:t>
            </a:r>
            <a:r>
              <a:rPr lang="ru-RU" sz="4900" dirty="0"/>
              <a:t>в форме электронного документа, заверенного </a:t>
            </a:r>
            <a:r>
              <a:rPr lang="ru-RU" sz="4900" b="1" dirty="0"/>
              <a:t>усиленной квалифицированной электронной подписью</a:t>
            </a:r>
            <a:r>
              <a:rPr lang="ru-RU" sz="4900" dirty="0"/>
              <a:t> организации или ее руководителя (заместителя руководителя), направленного по электронной почте </a:t>
            </a:r>
            <a:r>
              <a:rPr lang="ru-RU" sz="4900" dirty="0" smtClean="0">
                <a:hlinkClick r:id="rId3"/>
              </a:rPr>
              <a:t>admin@fsvps.ru</a:t>
            </a:r>
            <a:r>
              <a:rPr lang="ru-RU" sz="4900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900" b="1" dirty="0" smtClean="0"/>
              <a:t>В </a:t>
            </a:r>
            <a:r>
              <a:rPr lang="ru-RU" sz="4900" b="1" dirty="0"/>
              <a:t>заявке необходимо указать</a:t>
            </a:r>
            <a:r>
              <a:rPr lang="ru-RU" sz="4900" dirty="0" smtClean="0"/>
              <a:t>: сведения об организации и поднадзорных объектах; сведения о каждом регистрируемом сотруднике (см. Приказ МСХ №589).</a:t>
            </a:r>
            <a:endParaRPr lang="ru-RU" sz="148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ru-RU" sz="4900" dirty="0"/>
              <a:t>После получения реквизитов доступа в подсистему </a:t>
            </a:r>
            <a:r>
              <a:rPr lang="ru-RU" altLang="ru-RU" sz="4900" dirty="0" err="1" smtClean="0"/>
              <a:t>Меркурий.ХС</a:t>
            </a:r>
            <a:r>
              <a:rPr lang="ru-RU" altLang="ru-RU" sz="4900" dirty="0" smtClean="0"/>
              <a:t> необходимо сменить временный пароль на постоянный.</a:t>
            </a:r>
            <a:endParaRPr lang="ru-RU" sz="34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3548" y="1881352"/>
            <a:ext cx="7056783" cy="47891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Администратор ХС</a:t>
            </a:r>
          </a:p>
          <a:p>
            <a:pPr marL="72231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77800" algn="l"/>
                <a:tab pos="7159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 smtClean="0"/>
              <a:t>Подача заявок на регистрацию новых пользователей ХС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Авторизованный заявитель</a:t>
            </a:r>
          </a:p>
          <a:p>
            <a:pPr marL="72231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77800" algn="l"/>
                <a:tab pos="7159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/>
              <a:t>Подача заявок на </a:t>
            </a:r>
            <a:r>
              <a:rPr lang="ru-RU" sz="1400" dirty="0" smtClean="0"/>
              <a:t>оформление ВСД гос. </a:t>
            </a:r>
            <a:r>
              <a:rPr lang="ru-RU" sz="1400" dirty="0" err="1" smtClean="0"/>
              <a:t>вет</a:t>
            </a:r>
            <a:r>
              <a:rPr lang="ru-RU" sz="1400" dirty="0" smtClean="0"/>
              <a:t>. врачами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Уполномоченное лицо</a:t>
            </a:r>
          </a:p>
          <a:p>
            <a:pPr marL="72231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77800" algn="l"/>
                <a:tab pos="7159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/>
              <a:t>Оформление ВСД по Приказу МСХ №646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Гашение сертификатов</a:t>
            </a:r>
            <a:endParaRPr lang="ru-RU" sz="1400" b="1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Оформление возвратных </a:t>
            </a:r>
            <a:r>
              <a:rPr lang="ru-RU" sz="1400" b="1" dirty="0"/>
              <a:t>сертификатов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/>
              <a:t>Сертификация уловов </a:t>
            </a:r>
            <a:r>
              <a:rPr lang="ru-RU" sz="1400" b="1" dirty="0" smtClean="0"/>
              <a:t>ВБР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/>
              <a:t>Аттестованный специалист</a:t>
            </a:r>
          </a:p>
          <a:p>
            <a:pPr marL="72231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77800" algn="l"/>
                <a:tab pos="7159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dirty="0"/>
              <a:t>Оформление ВСД по Приказу МСХ №</a:t>
            </a:r>
            <a:r>
              <a:rPr lang="ru-RU" sz="1400" dirty="0" smtClean="0"/>
              <a:t>647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endParaRPr lang="ru-RU" sz="1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61950" algn="l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доступа по Приказу №589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19" y="1232756"/>
            <a:ext cx="86611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П. 21 Приказа МСХ №589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гласит, что зарегистрированным пользователям организаций и ИП предоставляются следующие права доступа:</a:t>
            </a:r>
          </a:p>
        </p:txBody>
      </p:sp>
    </p:spTree>
    <p:extLst>
      <p:ext uri="{BB962C8B-B14F-4D97-AF65-F5344CB8AC3E}">
        <p14:creationId xmlns:p14="http://schemas.microsoft.com/office/powerpoint/2010/main" val="4179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2484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+mn-lt"/>
              </a:rPr>
              <a:t>Работа через веб-интерфейс</a:t>
            </a:r>
            <a:r>
              <a:rPr lang="ru-RU" sz="1200" dirty="0" smtClean="0">
                <a:latin typeface="+mn-lt"/>
              </a:rPr>
              <a:t> означает, что для начала работы никакое дополнительное программное обеспечение </a:t>
            </a:r>
            <a:r>
              <a:rPr lang="ru-RU" sz="1200" dirty="0">
                <a:latin typeface="+mn-lt"/>
              </a:rPr>
              <a:t>не инсталлируется на рабочую </a:t>
            </a:r>
            <a:r>
              <a:rPr lang="ru-RU" sz="1200" dirty="0" smtClean="0">
                <a:latin typeface="+mn-lt"/>
              </a:rPr>
              <a:t>станцию. Необходим только любой современный веб-браузер. </a:t>
            </a:r>
            <a:r>
              <a:rPr lang="ru-RU" sz="1200" b="1" dirty="0" smtClean="0">
                <a:latin typeface="+mn-lt"/>
              </a:rPr>
              <a:t>Это самый дешевый (ничего не нужно приобретать) и быстрый (2 недели для освоения) способ начать работу по электронной сертификации.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При этом веб-интерфейс имеет ряд ограничений, поскольку предполагает работу оператора по внесению сведений для оформления сертификата</a:t>
            </a:r>
            <a:r>
              <a:rPr lang="ru-RU" sz="1200" dirty="0">
                <a:latin typeface="+mn-lt"/>
              </a:rPr>
              <a:t>. В </a:t>
            </a:r>
            <a:r>
              <a:rPr lang="ru-RU" sz="1200" dirty="0" smtClean="0">
                <a:latin typeface="+mn-lt"/>
              </a:rPr>
              <a:t>ФГИС «Меркурий» </a:t>
            </a:r>
            <a:r>
              <a:rPr lang="ru-RU" sz="1200" dirty="0">
                <a:latin typeface="+mn-lt"/>
              </a:rPr>
              <a:t>встроены разнообразные механизмы автоматизации труда специалистов, осуществляющих оформление ВСД, основанные на использовании импорта данных, форм заполнения документов и т.п. В результате трудозатраты по сравнению с оформлением ВСД на бумаге уменьшаются в </a:t>
            </a:r>
            <a:r>
              <a:rPr lang="ru-RU" sz="1200" dirty="0" smtClean="0">
                <a:latin typeface="+mn-lt"/>
              </a:rPr>
              <a:t>разы.</a:t>
            </a:r>
          </a:p>
          <a:p>
            <a:pPr marL="0" indent="0">
              <a:buNone/>
            </a:pPr>
            <a:endParaRPr lang="ru-RU" sz="1200" dirty="0">
              <a:latin typeface="+mn-lt"/>
            </a:endParaRPr>
          </a:p>
          <a:p>
            <a:pPr marL="0" indent="0">
              <a:buNone/>
            </a:pPr>
            <a:r>
              <a:rPr lang="ru-RU" sz="1200" b="1" dirty="0" smtClean="0">
                <a:latin typeface="+mn-lt"/>
              </a:rPr>
              <a:t>Результаты нашего постоянного мониторинга оформления ВСД показывают, что сейчас наиболее активные пользователи, используя веб-интерфейс, оформляют в среднем от 400 до 2400 электронных ВСД в день. </a:t>
            </a:r>
            <a:r>
              <a:rPr lang="ru-RU" sz="1200" dirty="0" smtClean="0">
                <a:latin typeface="+mn-lt"/>
              </a:rPr>
              <a:t>Такое количество вполне подходит для мелкого или среднего производственного предприятия или склада, но не соответствует объемам сертификации для крупного предприятия. В этом случае целесообразно использовать механизмы, которые предоставляет интеграционный шлюз «</a:t>
            </a:r>
            <a:r>
              <a:rPr lang="ru-RU" sz="1200" dirty="0" err="1" smtClean="0">
                <a:latin typeface="+mn-lt"/>
              </a:rPr>
              <a:t>Ветис</a:t>
            </a:r>
            <a:r>
              <a:rPr lang="ru-RU" sz="1200" dirty="0" smtClean="0">
                <a:latin typeface="+mn-lt"/>
              </a:rPr>
              <a:t>.</a:t>
            </a:r>
            <a:r>
              <a:rPr lang="en-US" sz="1200" dirty="0" smtClean="0">
                <a:latin typeface="+mn-lt"/>
              </a:rPr>
              <a:t>API</a:t>
            </a:r>
            <a:r>
              <a:rPr lang="ru-RU" sz="1200" dirty="0" smtClean="0">
                <a:latin typeface="+mn-lt"/>
              </a:rPr>
              <a:t>».</a:t>
            </a:r>
            <a:endParaRPr lang="ru-RU" sz="1600" dirty="0">
              <a:latin typeface="+mn-lt"/>
            </a:endParaRPr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способа взаимодействия с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ФГИС «Меркурий»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124744"/>
            <a:ext cx="4248472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300" b="1" dirty="0" smtClean="0">
                <a:latin typeface="+mn-lt"/>
              </a:rPr>
              <a:t>Работа через интеграционный шлюз</a:t>
            </a:r>
            <a:r>
              <a:rPr lang="ru-RU" sz="1300" dirty="0" smtClean="0">
                <a:latin typeface="+mn-lt"/>
              </a:rPr>
              <a:t> означает, что для начала работы необходимо разработать самостоятельно или приобрести клиентский интеграционный модуль. Наша практика </a:t>
            </a:r>
            <a:r>
              <a:rPr lang="ru-RU" sz="1300" dirty="0">
                <a:latin typeface="+mn-lt"/>
              </a:rPr>
              <a:t>показывает, что объем работ по разработке и внедрению </a:t>
            </a:r>
            <a:r>
              <a:rPr lang="ru-RU" sz="1300" dirty="0" smtClean="0">
                <a:latin typeface="+mn-lt"/>
              </a:rPr>
              <a:t>интеграционного </a:t>
            </a:r>
            <a:r>
              <a:rPr lang="ru-RU" sz="1300" dirty="0">
                <a:latin typeface="+mn-lt"/>
              </a:rPr>
              <a:t>решения собственными специалистами компании </a:t>
            </a:r>
            <a:r>
              <a:rPr lang="ru-RU" sz="1300" dirty="0" smtClean="0">
                <a:latin typeface="+mn-lt"/>
              </a:rPr>
              <a:t>может составлять </a:t>
            </a:r>
            <a:r>
              <a:rPr lang="ru-RU" sz="1300" b="1" dirty="0">
                <a:latin typeface="+mn-lt"/>
              </a:rPr>
              <a:t>от 3 до 4 месяцев </a:t>
            </a:r>
            <a:r>
              <a:rPr lang="ru-RU" sz="1300" b="1" dirty="0" smtClean="0">
                <a:latin typeface="+mn-lt"/>
              </a:rPr>
              <a:t>с привлечением 1-2 специалистов и </a:t>
            </a:r>
            <a:r>
              <a:rPr lang="ru-RU" sz="1300" b="1" dirty="0">
                <a:latin typeface="+mn-lt"/>
              </a:rPr>
              <a:t>не требует значительных финансовых вложений</a:t>
            </a:r>
            <a:r>
              <a:rPr lang="ru-RU" sz="13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1300" dirty="0" smtClean="0">
                <a:latin typeface="+mn-lt"/>
              </a:rPr>
              <a:t>В </a:t>
            </a:r>
            <a:r>
              <a:rPr lang="ru-RU" sz="1300" dirty="0">
                <a:latin typeface="+mn-lt"/>
              </a:rPr>
              <a:t>целях эффективного внедрения электронной ветеринарной сертификации </a:t>
            </a:r>
            <a:r>
              <a:rPr lang="ru-RU" sz="1300" dirty="0" err="1" smtClean="0">
                <a:latin typeface="+mn-lt"/>
              </a:rPr>
              <a:t>Россельхознадзором</a:t>
            </a:r>
            <a:r>
              <a:rPr lang="ru-RU" sz="1300" dirty="0" smtClean="0">
                <a:latin typeface="+mn-lt"/>
              </a:rPr>
              <a:t> </a:t>
            </a:r>
            <a:r>
              <a:rPr lang="ru-RU" sz="1300" dirty="0">
                <a:latin typeface="+mn-lt"/>
              </a:rPr>
              <a:t>заключены соглашения о взаимодействии с ведущими ИТ-компаниями 1С, </a:t>
            </a:r>
            <a:r>
              <a:rPr lang="ru-RU" sz="1300" dirty="0" err="1">
                <a:latin typeface="+mn-lt"/>
              </a:rPr>
              <a:t>СтартАп</a:t>
            </a:r>
            <a:r>
              <a:rPr lang="ru-RU" sz="1300" dirty="0">
                <a:latin typeface="+mn-lt"/>
              </a:rPr>
              <a:t>-Фабрик (мобильные решения), </a:t>
            </a:r>
            <a:r>
              <a:rPr lang="ru-RU" sz="1300" dirty="0" err="1">
                <a:latin typeface="+mn-lt"/>
              </a:rPr>
              <a:t>Корус</a:t>
            </a:r>
            <a:r>
              <a:rPr lang="ru-RU" sz="1300" dirty="0">
                <a:latin typeface="+mn-lt"/>
              </a:rPr>
              <a:t> Консалтинг – авторизованным партнером компании </a:t>
            </a:r>
            <a:r>
              <a:rPr lang="ru-RU" sz="1300" dirty="0" smtClean="0">
                <a:latin typeface="+mn-lt"/>
              </a:rPr>
              <a:t>SAP. </a:t>
            </a:r>
            <a:r>
              <a:rPr lang="ru-RU" sz="1300" dirty="0">
                <a:latin typeface="+mn-lt"/>
              </a:rPr>
              <a:t>По завершении интеграционного проекта </a:t>
            </a:r>
            <a:r>
              <a:rPr lang="ru-RU" sz="1300" dirty="0" smtClean="0">
                <a:latin typeface="+mn-lt"/>
              </a:rPr>
              <a:t>компаний-клиенты 1С и SAP-систем </a:t>
            </a:r>
            <a:r>
              <a:rPr lang="ru-RU" sz="1300" dirty="0">
                <a:latin typeface="+mn-lt"/>
              </a:rPr>
              <a:t>получат свои готовые решения с интегрированным в них модулем взаимодействия с ФГИС «Меркурий».</a:t>
            </a:r>
          </a:p>
          <a:p>
            <a:pPr marL="0" indent="0">
              <a:buNone/>
            </a:pPr>
            <a:endParaRPr lang="ru-RU" sz="1300" dirty="0">
              <a:latin typeface="+mn-lt"/>
            </a:endParaRPr>
          </a:p>
          <a:p>
            <a:pPr marL="0" indent="0">
              <a:buNone/>
            </a:pPr>
            <a:r>
              <a:rPr lang="ru-RU" sz="1300" dirty="0">
                <a:latin typeface="+mn-lt"/>
              </a:rPr>
              <a:t>Например, </a:t>
            </a:r>
            <a:r>
              <a:rPr lang="ru-RU" sz="1300" dirty="0" smtClean="0">
                <a:latin typeface="+mn-lt"/>
              </a:rPr>
              <a:t>участники оборота </a:t>
            </a:r>
            <a:r>
              <a:rPr lang="ru-RU" sz="1300" dirty="0">
                <a:latin typeface="+mn-lt"/>
              </a:rPr>
              <a:t>подсчитали, что для среднего перерабатывающего предприятия, имеющего в ассортименте 17 видов </a:t>
            </a:r>
            <a:r>
              <a:rPr lang="ru-RU" sz="1300" dirty="0" smtClean="0">
                <a:latin typeface="+mn-lt"/>
              </a:rPr>
              <a:t>продукции, </a:t>
            </a:r>
            <a:r>
              <a:rPr lang="ru-RU" sz="1300" dirty="0">
                <a:latin typeface="+mn-lt"/>
              </a:rPr>
              <a:t>ежедневно необходимо оформлять 2210 </a:t>
            </a:r>
            <a:r>
              <a:rPr lang="ru-RU" sz="1300" dirty="0" smtClean="0">
                <a:latin typeface="+mn-lt"/>
              </a:rPr>
              <a:t>ВСД. </a:t>
            </a:r>
            <a:r>
              <a:rPr lang="ru-RU" sz="1300" b="1" dirty="0" smtClean="0">
                <a:latin typeface="+mn-lt"/>
              </a:rPr>
              <a:t>Сейчас, например, </a:t>
            </a:r>
            <a:r>
              <a:rPr lang="ru-RU" sz="1300" b="1" dirty="0">
                <a:latin typeface="+mn-lt"/>
              </a:rPr>
              <a:t>«</a:t>
            </a:r>
            <a:r>
              <a:rPr lang="ru-RU" sz="1300" b="1" dirty="0" err="1">
                <a:latin typeface="+mn-lt"/>
              </a:rPr>
              <a:t>Равис</a:t>
            </a:r>
            <a:r>
              <a:rPr lang="ru-RU" sz="1300" b="1" dirty="0">
                <a:latin typeface="+mn-lt"/>
              </a:rPr>
              <a:t>-птицефабрика Сосновская», используя </a:t>
            </a:r>
            <a:r>
              <a:rPr lang="ru-RU" sz="1300" b="1" dirty="0" smtClean="0">
                <a:latin typeface="+mn-lt"/>
              </a:rPr>
              <a:t>«</a:t>
            </a:r>
            <a:r>
              <a:rPr lang="ru-RU" sz="1300" b="1" dirty="0" err="1" smtClean="0">
                <a:latin typeface="+mn-lt"/>
              </a:rPr>
              <a:t>Ветис.API</a:t>
            </a:r>
            <a:r>
              <a:rPr lang="ru-RU" sz="1300" b="1" dirty="0" smtClean="0">
                <a:latin typeface="+mn-lt"/>
              </a:rPr>
              <a:t>», </a:t>
            </a:r>
            <a:r>
              <a:rPr lang="ru-RU" sz="1300" b="1" dirty="0">
                <a:latin typeface="+mn-lt"/>
              </a:rPr>
              <a:t>оформляет ежедневно в среднем по </a:t>
            </a:r>
            <a:r>
              <a:rPr lang="ru-RU" sz="1300" b="1" dirty="0" smtClean="0">
                <a:latin typeface="+mn-lt"/>
              </a:rPr>
              <a:t>20 </a:t>
            </a:r>
            <a:r>
              <a:rPr lang="ru-RU" sz="1300" b="1" dirty="0">
                <a:latin typeface="+mn-lt"/>
              </a:rPr>
              <a:t>тыс. электронных </a:t>
            </a:r>
            <a:r>
              <a:rPr lang="ru-RU" sz="1300" b="1" dirty="0" smtClean="0">
                <a:latin typeface="+mn-lt"/>
              </a:rPr>
              <a:t>ВСД силами 1 ветврача в смену.</a:t>
            </a:r>
            <a:endParaRPr lang="ru-RU" sz="1300" b="1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200" dirty="0" smtClean="0">
                <a:latin typeface="+mn-lt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 smtClean="0">
              <a:latin typeface="+mn-lt"/>
            </a:endParaRPr>
          </a:p>
        </p:txBody>
      </p:sp>
      <p:pic>
        <p:nvPicPr>
          <p:cNvPr id="5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Прослеживаемость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производстве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/>
              <a:t>Прослеживаемость</a:t>
            </a:r>
            <a:r>
              <a:rPr lang="ru-RU" sz="2000" dirty="0"/>
              <a:t> </a:t>
            </a:r>
            <a:r>
              <a:rPr lang="ru-RU" sz="2000" b="1" dirty="0" smtClean="0"/>
              <a:t>низкого разрешения</a:t>
            </a:r>
            <a:r>
              <a:rPr lang="ru-RU" sz="2000" dirty="0" smtClean="0"/>
              <a:t> позволяет определить, например, молоко каких ферм </a:t>
            </a:r>
            <a:r>
              <a:rPr lang="ru-RU" sz="2000" dirty="0"/>
              <a:t>использовано для изготовления </a:t>
            </a:r>
            <a:r>
              <a:rPr lang="ru-RU" sz="2000" dirty="0" smtClean="0"/>
              <a:t>партии продукции, выпущенных на конкретную дату.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Прослеживаемость </a:t>
            </a:r>
            <a:r>
              <a:rPr lang="ru-RU" sz="2000" b="1" dirty="0"/>
              <a:t>высокого разрешения </a:t>
            </a:r>
            <a:r>
              <a:rPr lang="ru-RU" sz="2000" dirty="0"/>
              <a:t>позволяет определить </a:t>
            </a:r>
            <a:r>
              <a:rPr lang="ru-RU" sz="2000" dirty="0" smtClean="0"/>
              <a:t>молоко </a:t>
            </a:r>
            <a:r>
              <a:rPr lang="ru-RU" sz="2000" dirty="0"/>
              <a:t>от каких конкретных животных использовано для изготовления </a:t>
            </a:r>
            <a:r>
              <a:rPr lang="ru-RU" sz="2000" dirty="0" smtClean="0"/>
              <a:t>партии йогурта.</a:t>
            </a:r>
            <a:endParaRPr lang="ru-RU" sz="2000" dirty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/>
              <a:t>Нашей конечной целью является </a:t>
            </a:r>
            <a:r>
              <a:rPr lang="ru-RU" sz="2000" b="1" dirty="0" err="1"/>
              <a:t>прослеживаемость</a:t>
            </a:r>
            <a:r>
              <a:rPr lang="ru-RU" sz="2000" b="1" dirty="0"/>
              <a:t> высокого разрешения</a:t>
            </a:r>
            <a:r>
              <a:rPr lang="ru-RU" sz="2000" dirty="0"/>
              <a:t>. Однако попытка реализовать ее сейчас привела бы к ситуации, когда негативный эффект от ее внедрения превысил бы позитивный</a:t>
            </a:r>
            <a:r>
              <a:rPr lang="ru-RU" sz="2000" dirty="0" smtClean="0"/>
              <a:t>. Поэтому сейчас выбор уровня </a:t>
            </a:r>
            <a:r>
              <a:rPr lang="ru-RU" sz="2000" dirty="0" err="1" smtClean="0"/>
              <a:t>прослеживаемости</a:t>
            </a:r>
            <a:r>
              <a:rPr lang="ru-RU" sz="2000" dirty="0" smtClean="0"/>
              <a:t> делает хозяйствующий субъект.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Сложности, с которыми столкнулись:</a:t>
            </a:r>
            <a:endParaRPr lang="en-US" sz="2000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err="1" smtClean="0"/>
              <a:t>Партионный</a:t>
            </a:r>
            <a:r>
              <a:rPr lang="ru-RU" sz="2000" dirty="0" smtClean="0"/>
              <a:t> учет;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en-US" sz="2000" dirty="0" smtClean="0"/>
              <a:t>EAN13/EAN128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Изменение производственных и складских операций. </a:t>
            </a:r>
            <a:endParaRPr lang="ru-RU" sz="20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5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-36512" y="765213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7784"/>
            <a:ext cx="8676456" cy="813518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Прослеживаемость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высокого разрешения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167" b="5663"/>
          <a:stretch/>
        </p:blipFill>
        <p:spPr>
          <a:xfrm>
            <a:off x="228576" y="980728"/>
            <a:ext cx="8686848" cy="5544616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1259632" y="1700808"/>
            <a:ext cx="1440160" cy="576064"/>
          </a:xfrm>
          <a:prstGeom prst="wedgeRectCallout">
            <a:avLst>
              <a:gd name="adj1" fmla="val -21639"/>
              <a:gd name="adj2" fmla="val -73292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1. Гашение входящих транспортных электронных ВСД и формирование входного журнала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555776" y="633386"/>
            <a:ext cx="1296144" cy="517398"/>
          </a:xfrm>
          <a:prstGeom prst="wedgeRectCallout">
            <a:avLst>
              <a:gd name="adj1" fmla="val -21639"/>
              <a:gd name="adj2" fmla="val 7485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2. Объединение записей журнала на этапе накопления молока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308304" y="1239427"/>
            <a:ext cx="1296144" cy="517398"/>
          </a:xfrm>
          <a:prstGeom prst="wedgeRectCallout">
            <a:avLst>
              <a:gd name="adj1" fmla="val -21639"/>
              <a:gd name="adj2" fmla="val 7485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3. Оформление производственного ВСД на этапе сепарирования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516216" y="4509120"/>
            <a:ext cx="1368152" cy="576064"/>
          </a:xfrm>
          <a:prstGeom prst="wedgeRectCallout">
            <a:avLst>
              <a:gd name="adj1" fmla="val -22311"/>
              <a:gd name="adj2" fmla="val -73258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4. Оформление производственного ВСД с указанием нескольких компонентов сырья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099868" y="2123728"/>
            <a:ext cx="1368152" cy="576064"/>
          </a:xfrm>
          <a:prstGeom prst="wedgeRectCallout">
            <a:avLst>
              <a:gd name="adj1" fmla="val -21038"/>
              <a:gd name="adj2" fmla="val 7186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4. Объединение производственного ВСД с указанием нескольких компонентов сырья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731716" y="3465004"/>
            <a:ext cx="1368152" cy="576064"/>
          </a:xfrm>
          <a:prstGeom prst="wedgeRectCallout">
            <a:avLst>
              <a:gd name="adj1" fmla="val -21038"/>
              <a:gd name="adj2" fmla="val 7186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4. Оформление производственного ВСД с указанием нескольких компонентов сырья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27835" y="3465004"/>
            <a:ext cx="1368152" cy="576064"/>
          </a:xfrm>
          <a:prstGeom prst="wedgeRectCallout">
            <a:avLst>
              <a:gd name="adj1" fmla="val -21038"/>
              <a:gd name="adj2" fmla="val 7186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4. Оформление производственного ВСД с указанием нескольких компонентов сырья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259632" y="2541920"/>
            <a:ext cx="1368152" cy="576064"/>
          </a:xfrm>
          <a:prstGeom prst="wedgeRectCallout">
            <a:avLst>
              <a:gd name="adj1" fmla="val -21038"/>
              <a:gd name="adj2" fmla="val 71869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4. Оформление производственного ВСД с указанием нескольких компонентов сырья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619280" y="3523670"/>
            <a:ext cx="1296144" cy="517398"/>
          </a:xfrm>
          <a:prstGeom prst="wedgeRectCallout">
            <a:avLst>
              <a:gd name="adj1" fmla="val -19623"/>
              <a:gd name="adj2" fmla="val -71575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5. Оформление производственного ВСД на готовую продукцию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508104" y="6181456"/>
            <a:ext cx="1296144" cy="517398"/>
          </a:xfrm>
          <a:prstGeom prst="wedgeRectCallout">
            <a:avLst>
              <a:gd name="adj1" fmla="val -19623"/>
              <a:gd name="adj2" fmla="val -71575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5. Оформление производственного ВСД на готовую продукцию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924124" y="6181456"/>
            <a:ext cx="1296144" cy="517398"/>
          </a:xfrm>
          <a:prstGeom prst="wedgeRectCallout">
            <a:avLst>
              <a:gd name="adj1" fmla="val -19623"/>
              <a:gd name="adj2" fmla="val -71575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5. Оформление производственного ВСД на готовую продукцию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811911" y="6181456"/>
            <a:ext cx="1296144" cy="517398"/>
          </a:xfrm>
          <a:prstGeom prst="wedgeRectCallout">
            <a:avLst>
              <a:gd name="adj1" fmla="val -19623"/>
              <a:gd name="adj2" fmla="val -71575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5. Оформление производственного ВСД на готовую продукцию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5846386"/>
            <a:ext cx="626633" cy="335070"/>
          </a:xfrm>
          <a:prstGeom prst="rect">
            <a:avLst/>
          </a:prstGeom>
        </p:spPr>
      </p:pic>
      <p:pic>
        <p:nvPicPr>
          <p:cNvPr id="18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230818" cy="7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4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gazavtomir.ru/_data/objects/0000/9725/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6979"/>
            <a:ext cx="1373150" cy="9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Прослеживаемость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низкого разрешения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gazavtomir.ru/_data/objects/0000/9725/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9521"/>
            <a:ext cx="1340336" cy="8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-technika.com.ua/images/productions/holod/t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1663"/>
            <a:ext cx="3189618" cy="24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67544" y="2942981"/>
            <a:ext cx="2232248" cy="39597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Сырое цельное молоко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10wow.ru/wp-content/uploads/2015/11/molochnyie-produkt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15764"/>
            <a:ext cx="2172185" cy="14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5508103" y="2941841"/>
            <a:ext cx="1572947" cy="39597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Готовая продукция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793" y="4464148"/>
            <a:ext cx="2686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Масло, Сметана, Ряженка, Йогурты, Кефир, Сгущенное молоко, Простокваша,</a:t>
            </a:r>
          </a:p>
          <a:p>
            <a:r>
              <a:rPr lang="ru-RU" sz="1600" dirty="0" smtClean="0"/>
              <a:t>Творожная масса, Сыр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475656" y="1242505"/>
            <a:ext cx="1440160" cy="576064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1. Гашение входящих транспортных электронных ВСД и формирование входного журнала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707904" y="1248556"/>
            <a:ext cx="1728192" cy="576064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2</a:t>
            </a:r>
            <a:r>
              <a:rPr lang="ru-RU" sz="800" dirty="0" smtClean="0">
                <a:solidFill>
                  <a:schemeClr val="bg1"/>
                </a:solidFill>
              </a:rPr>
              <a:t>. Объединение записей журнала на этапе накопления молока и при производственных операциях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288962" y="1242505"/>
            <a:ext cx="1584176" cy="576064"/>
          </a:xfrm>
          <a:prstGeom prst="wedgeRectCallout">
            <a:avLst>
              <a:gd name="adj1" fmla="val -19825"/>
              <a:gd name="adj2" fmla="val 73347"/>
            </a:avLst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3. Оформление производственного ВСД на готовую продукцию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751" y="4464148"/>
            <a:ext cx="549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Операции производственного процесса в ФГИС «Меркурий» не фиксируются. </a:t>
            </a:r>
            <a:r>
              <a:rPr lang="ru-RU" sz="1600" dirty="0"/>
              <a:t>П</a:t>
            </a:r>
            <a:r>
              <a:rPr lang="ru-RU" sz="1600" dirty="0" smtClean="0"/>
              <a:t>роизводственный процесс представляется, как «черный ящик» для которого фиксируется только входное сырье и выходная продукция.</a:t>
            </a:r>
          </a:p>
        </p:txBody>
      </p:sp>
      <p:pic>
        <p:nvPicPr>
          <p:cNvPr id="1034" name="Picture 10" descr="http://www.coreclimax.eu/sites/coreclimax.itc.nl/files/icons/P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00" y="2491206"/>
            <a:ext cx="531872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www.coreclimax.eu/sites/coreclimax.itc.nl/files/icons/P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93" y="2491206"/>
            <a:ext cx="531872" cy="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6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Правовой статус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06906"/>
            <a:ext cx="87849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/>
              <a:t>Федеральный закон «О ветеринарии» от 14.05.1993 №4979-1</a:t>
            </a:r>
            <a:endParaRPr lang="ru-RU" sz="2000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Приказ </a:t>
            </a:r>
            <a:r>
              <a:rPr lang="ru-RU" sz="2000" b="1" dirty="0"/>
              <a:t>Минсельхоза </a:t>
            </a:r>
            <a:r>
              <a:rPr lang="ru-RU" sz="2000" b="1" dirty="0" smtClean="0"/>
              <a:t>России от 27.12.2016 </a:t>
            </a:r>
            <a:r>
              <a:rPr lang="ru-RU" sz="2000" b="1" dirty="0"/>
              <a:t>№ </a:t>
            </a:r>
            <a:r>
              <a:rPr lang="ru-RU" sz="2000" b="1" dirty="0" smtClean="0"/>
              <a:t>589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</a:t>
            </a:r>
            <a:r>
              <a:rPr lang="ru-RU" sz="2000" dirty="0" smtClean="0"/>
              <a:t>ветеринарных правил </a:t>
            </a:r>
            <a:r>
              <a:rPr lang="ru-RU" sz="2000" dirty="0"/>
              <a:t>организации работы по оформлению </a:t>
            </a:r>
            <a:r>
              <a:rPr lang="ru-RU" sz="2000" dirty="0" smtClean="0"/>
              <a:t>ВСД, порядка </a:t>
            </a:r>
            <a:r>
              <a:rPr lang="ru-RU" sz="2000" dirty="0"/>
              <a:t>оформления ВСД в электронном </a:t>
            </a:r>
            <a:r>
              <a:rPr lang="ru-RU" sz="2000" dirty="0" smtClean="0"/>
              <a:t>виде и порядка оформления ВСД на бумажных носителях»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Приказы </a:t>
            </a:r>
            <a:r>
              <a:rPr lang="ru-RU" sz="2000" b="1" dirty="0"/>
              <a:t>Минсельхоза </a:t>
            </a:r>
            <a:r>
              <a:rPr lang="ru-RU" sz="2000" b="1" dirty="0" smtClean="0"/>
              <a:t>России от </a:t>
            </a:r>
            <a:r>
              <a:rPr lang="ru-RU" sz="2000" b="1" dirty="0"/>
              <a:t>18.12.2015 № </a:t>
            </a:r>
            <a:r>
              <a:rPr lang="ru-RU" sz="2000" b="1" dirty="0" smtClean="0"/>
              <a:t>648, № 647, № 646 </a:t>
            </a:r>
            <a:r>
              <a:rPr lang="ru-RU" sz="2000" dirty="0" smtClean="0"/>
              <a:t>«Об </a:t>
            </a:r>
            <a:r>
              <a:rPr lang="ru-RU" sz="2000" dirty="0"/>
              <a:t>определении перечней субъектов, имеющих право проводить оформление ветеринарных сопроводительных документов в отношении определенных видов подконтрольной </a:t>
            </a:r>
            <a:r>
              <a:rPr lang="ru-RU" sz="2000" dirty="0" smtClean="0"/>
              <a:t>продукции»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/>
              <a:t>Постановление Правительства РФ от 07.11.2016 № 1140 </a:t>
            </a:r>
            <a:r>
              <a:rPr lang="ru-RU" sz="2000" dirty="0" smtClean="0"/>
              <a:t>«О </a:t>
            </a:r>
            <a:r>
              <a:rPr lang="ru-RU" sz="2000" dirty="0"/>
              <a:t>порядке создания, развития и эксплуатации Федеральной государственной информационной системы в области </a:t>
            </a:r>
            <a:r>
              <a:rPr lang="ru-RU" sz="2000" dirty="0" smtClean="0"/>
              <a:t>ветеринарии»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Приказ </a:t>
            </a:r>
            <a:r>
              <a:rPr lang="ru-RU" sz="2000" b="1" dirty="0" err="1" smtClean="0"/>
              <a:t>Россельхознадзора</a:t>
            </a:r>
            <a:r>
              <a:rPr lang="ru-RU" sz="2000" b="1" dirty="0" smtClean="0"/>
              <a:t> России от 17.03.2017 № 240 </a:t>
            </a:r>
            <a:r>
              <a:rPr lang="ru-RU" sz="2000" dirty="0" smtClean="0"/>
              <a:t> «О вводе в эксплуатацию федеральной государственной информационной системы в области ветеринарии (ФГИС </a:t>
            </a:r>
            <a:r>
              <a:rPr lang="ru-RU" sz="2000" dirty="0" err="1" smtClean="0"/>
              <a:t>ВетИС</a:t>
            </a:r>
            <a:r>
              <a:rPr lang="ru-RU" sz="2000" dirty="0" smtClean="0"/>
              <a:t>)»</a:t>
            </a:r>
            <a:endParaRPr lang="ru-RU" sz="2000" dirty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b="1" dirty="0" smtClean="0"/>
              <a:t>Приказ </a:t>
            </a:r>
            <a:r>
              <a:rPr lang="ru-RU" sz="2000" b="1" dirty="0"/>
              <a:t>Минсельхоза России от 14.12.2015 № 634 </a:t>
            </a:r>
            <a:r>
              <a:rPr lang="ru-RU" sz="2000" dirty="0"/>
              <a:t>«О порядке назначения лабораторных исследований подконтрольных товаров в целях оформления ВСД»</a:t>
            </a: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74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Интеграционный шлюз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9" y="1161599"/>
            <a:ext cx="7015820" cy="55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0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Интеграционный шлюз. Мастер-данные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9512" y="1268760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К мастер-данным относится: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Реестр хозяйствующих субъектов;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Реестр поднадзорных объектов;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Справочник продукции;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Справочник целей;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Справочник ед. измерения;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Справочник упаковок.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Для работы с каждым видом мастер-данных существует специализированный сервис.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2000" dirty="0" smtClean="0"/>
              <a:t>Для начала работы с интеграционным шлюзом в части выполнения бизнес-операций, должно быть соответствие данных, принятых в компании с данными из ФГИС «Меркурий» в части указанных реестров и справочников.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825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90647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Интеграционный шлюз. Мастер-данные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3" y="-1"/>
            <a:ext cx="23889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0361" y="764704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1724094"/>
            <a:ext cx="2592285" cy="987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Контрагенты.</a:t>
            </a:r>
            <a:endParaRPr kumimoji="0" lang="ru-RU" altLang="ru-RU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Клиенты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Поставщики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64042" y="1735106"/>
            <a:ext cx="2656430" cy="965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Хозяйствующие Субъекты (ХС)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ИНН, КПП, ОГРН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GLN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3528" y="2876536"/>
            <a:ext cx="2592286" cy="9898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Адреса.</a:t>
            </a:r>
            <a:endParaRPr kumimoji="0" lang="ru-RU" altLang="ru-RU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Адреса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Адреса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Склады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164042" y="2876536"/>
            <a:ext cx="2656430" cy="966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/ Площадки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КПП,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GLN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323614" y="4048107"/>
            <a:ext cx="2592201" cy="9214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Ветеринарные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auto">
          <a:xfrm>
            <a:off x="6157912" y="3995573"/>
            <a:ext cx="2662559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уровня товаров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34"/>
          <p:cNvSpPr>
            <a:spLocks noChangeArrowheads="1"/>
          </p:cNvSpPr>
          <p:nvPr/>
        </p:nvSpPr>
        <p:spPr bwMode="auto">
          <a:xfrm>
            <a:off x="6164041" y="4532794"/>
            <a:ext cx="2656429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Номенклатура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38"/>
          <p:cNvSpPr>
            <a:spLocks noChangeArrowheads="1"/>
          </p:cNvSpPr>
          <p:nvPr/>
        </p:nvSpPr>
        <p:spPr bwMode="auto">
          <a:xfrm>
            <a:off x="296713" y="5123194"/>
            <a:ext cx="2619101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Единицы Измерения.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Упаковки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39"/>
          <p:cNvSpPr>
            <a:spLocks noChangeArrowheads="1"/>
          </p:cNvSpPr>
          <p:nvPr/>
        </p:nvSpPr>
        <p:spPr bwMode="auto">
          <a:xfrm>
            <a:off x="6164042" y="5150077"/>
            <a:ext cx="2656428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Единицы измерения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40"/>
          <p:cNvSpPr>
            <a:spLocks noChangeArrowheads="1"/>
          </p:cNvSpPr>
          <p:nvPr/>
        </p:nvSpPr>
        <p:spPr bwMode="auto">
          <a:xfrm>
            <a:off x="6164042" y="5624103"/>
            <a:ext cx="2656428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Упаковки</a:t>
            </a:r>
          </a:p>
        </p:txBody>
      </p:sp>
      <p:sp>
        <p:nvSpPr>
          <p:cNvPr id="26" name="Прямоугольник 36"/>
          <p:cNvSpPr>
            <a:spLocks noChangeArrowheads="1"/>
          </p:cNvSpPr>
          <p:nvPr/>
        </p:nvSpPr>
        <p:spPr bwMode="auto">
          <a:xfrm>
            <a:off x="296713" y="6185414"/>
            <a:ext cx="2619100" cy="3736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Пользователи.</a:t>
            </a:r>
            <a:endParaRPr kumimoji="0" lang="ru-RU" alt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37"/>
          <p:cNvSpPr>
            <a:spLocks noChangeArrowheads="1"/>
          </p:cNvSpPr>
          <p:nvPr/>
        </p:nvSpPr>
        <p:spPr bwMode="auto">
          <a:xfrm>
            <a:off x="6157912" y="6145603"/>
            <a:ext cx="2662557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</a:t>
            </a:r>
          </a:p>
        </p:txBody>
      </p:sp>
      <p:sp>
        <p:nvSpPr>
          <p:cNvPr id="28" name="Прямоугольник 35"/>
          <p:cNvSpPr>
            <a:spLocks noChangeArrowheads="1"/>
          </p:cNvSpPr>
          <p:nvPr/>
        </p:nvSpPr>
        <p:spPr bwMode="auto">
          <a:xfrm>
            <a:off x="323528" y="901094"/>
            <a:ext cx="2592285" cy="6580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ХС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" name="Прямоугольник 35"/>
          <p:cNvSpPr>
            <a:spLocks noChangeArrowheads="1"/>
          </p:cNvSpPr>
          <p:nvPr/>
        </p:nvSpPr>
        <p:spPr bwMode="auto">
          <a:xfrm>
            <a:off x="3551237" y="1052115"/>
            <a:ext cx="2041525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ВЕТИС.</a:t>
            </a:r>
            <a:r>
              <a:rPr lang="en-US" altLang="ru-RU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" name="Прямоугольник 35"/>
          <p:cNvSpPr>
            <a:spLocks noChangeArrowheads="1"/>
          </p:cNvSpPr>
          <p:nvPr/>
        </p:nvSpPr>
        <p:spPr bwMode="auto">
          <a:xfrm>
            <a:off x="6164042" y="906798"/>
            <a:ext cx="2656430" cy="6232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ФГИС Меркурий</a:t>
            </a:r>
            <a:endParaRPr lang="en-US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134" name="Прямая со стрелкой 5133"/>
          <p:cNvCxnSpPr/>
          <p:nvPr/>
        </p:nvCxnSpPr>
        <p:spPr>
          <a:xfrm flipH="1">
            <a:off x="2914077" y="2060848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2914077" y="2276872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2915816" y="2492896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2914077" y="3212976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2914077" y="3645024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2915816" y="3429000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2914077" y="4221088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2914077" y="4797152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2914077" y="4653136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2914077" y="5377536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2921942" y="5805264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>
            <a:off x="2914077" y="6453336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2914077" y="6309320"/>
            <a:ext cx="3242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4230882" y="2130847"/>
            <a:ext cx="635205" cy="2200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4230882" y="1820879"/>
            <a:ext cx="635205" cy="2442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230882" y="2435225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230882" y="2987634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30882" y="3282741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30882" y="3605309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4230882" y="5228325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4230882" y="5632311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4230882" y="6160770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230882" y="4551903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230882" y="4063352"/>
            <a:ext cx="635205" cy="252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6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900936"/>
          </a:xfrm>
        </p:spPr>
        <p:txBody>
          <a:bodyPr>
            <a:norm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входящей партии (приемка) </a:t>
            </a: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270576" cy="8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90287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908720"/>
            <a:ext cx="903649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Операция </a:t>
            </a:r>
            <a:r>
              <a:rPr lang="ru-RU" sz="1900" b="1" dirty="0" smtClean="0"/>
              <a:t>оформления входящей партии</a:t>
            </a:r>
            <a:r>
              <a:rPr lang="ru-RU" sz="1900" dirty="0" smtClean="0"/>
              <a:t> </a:t>
            </a:r>
            <a:r>
              <a:rPr lang="ru-RU" sz="1900" dirty="0"/>
              <a:t>предназначена для оформления в системе Меркурий </a:t>
            </a:r>
            <a:r>
              <a:rPr lang="ru-RU" sz="1900" dirty="0" smtClean="0"/>
              <a:t>приемки. </a:t>
            </a:r>
            <a:r>
              <a:rPr lang="ru-RU" sz="1900" dirty="0"/>
              <a:t>На вход системы, в зависимости от сценария, передаются следующие сведения: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информация об электронном ВСД, по которому продукция поступила на </a:t>
            </a:r>
            <a:r>
              <a:rPr lang="ru-RU" sz="1900" dirty="0" smtClean="0"/>
              <a:t>предприятие;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информация о бумажном ВСД, по которому продукция поступила на </a:t>
            </a:r>
            <a:r>
              <a:rPr lang="ru-RU" sz="1900" dirty="0" smtClean="0"/>
              <a:t>предприятие;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фактические сведения о принимаемой партии;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акт несоответствия, в случае если фактические сведения о продукции отличаются от сведений, указанных в ВСД;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возвратный ВСД, в случае если на весь объем или на его часть оформляется возврат. </a:t>
            </a:r>
          </a:p>
          <a:p>
            <a:r>
              <a:rPr lang="ru-RU" sz="1900" dirty="0"/>
              <a:t>Результатом выполнения данной операции является: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оформление электронного ВСД, в случае, если продукция поступила по бумажному входящему </a:t>
            </a:r>
            <a:r>
              <a:rPr lang="ru-RU" sz="1900" dirty="0" smtClean="0"/>
              <a:t>документу; 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гашение электронного </a:t>
            </a:r>
            <a:r>
              <a:rPr lang="ru-RU" sz="1900" dirty="0" smtClean="0"/>
              <a:t>ВСД; 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добавление одной записи в журнал входящей продукции;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возвратный ВСД (формируется в случае, если принимается не весь объем продукции);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акт несоответствия (формируется в случае, если фактические сведения о продукции не совпадают с указанными в ВСД). 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268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входящей партии (приемка) </a:t>
            </a: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242" y="1244659"/>
            <a:ext cx="91462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процессе приемки партии входящий ВСД необходимо погасить (подтвердить факт поступления продукции получателю), </a:t>
            </a:r>
            <a:r>
              <a:rPr lang="ru-RU" sz="2000" dirty="0" smtClean="0"/>
              <a:t>указав сопутствующую </a:t>
            </a:r>
            <a:r>
              <a:rPr lang="ru-RU" sz="2000" dirty="0"/>
              <a:t>информацию, разные сценарии оформления описаны ниже. </a:t>
            </a: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smtClean="0"/>
              <a:t> Поступление партии по </a:t>
            </a:r>
            <a:r>
              <a:rPr lang="ru-RU" altLang="ru-RU" sz="2000" b="1" dirty="0"/>
              <a:t>электронному ВСД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/>
              <a:t> прием </a:t>
            </a:r>
            <a:r>
              <a:rPr lang="ru-RU" altLang="ru-RU" dirty="0"/>
              <a:t>партии в полном </a:t>
            </a:r>
            <a:r>
              <a:rPr lang="ru-RU" altLang="ru-RU" dirty="0" smtClean="0"/>
              <a:t>объеме, расхождения отсутствуют;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/>
              <a:t> </a:t>
            </a:r>
            <a:r>
              <a:rPr lang="ru-RU" altLang="ru-RU" dirty="0"/>
              <a:t>прием партии в полном объеме, </a:t>
            </a:r>
            <a:r>
              <a:rPr lang="ru-RU" altLang="ru-RU" dirty="0" smtClean="0"/>
              <a:t>имеются качественные или количественные расхождения;</a:t>
            </a:r>
            <a:endParaRPr lang="ru-RU" altLang="ru-RU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/>
              <a:t> частичный возврат партии, расхождения отсутствуют;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/>
              <a:t> частичный возврат партии, </a:t>
            </a:r>
            <a:r>
              <a:rPr lang="ru-RU" altLang="ru-RU" dirty="0"/>
              <a:t>имеются качественные или количественные расхождения;</a:t>
            </a:r>
            <a:endParaRPr lang="ru-RU" altLang="ru-RU" dirty="0" smtClean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 smtClean="0"/>
              <a:t> возврат всей партии</a:t>
            </a:r>
            <a:r>
              <a:rPr lang="ru-RU" altLang="ru-RU" sz="2000" dirty="0" smtClean="0"/>
              <a:t>.</a:t>
            </a:r>
            <a:endParaRPr lang="ru-RU" alt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Поступление партии по </a:t>
            </a:r>
            <a:r>
              <a:rPr lang="ru-RU" altLang="ru-RU" sz="2000" b="1" dirty="0"/>
              <a:t>бумажному ВСД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/>
              <a:t>прием партии в полном </a:t>
            </a:r>
            <a:r>
              <a:rPr lang="ru-RU" altLang="ru-RU" dirty="0" smtClean="0"/>
              <a:t>объеме</a:t>
            </a:r>
            <a:r>
              <a:rPr lang="ru-RU" altLang="ru-RU" dirty="0"/>
              <a:t>, расхождения отсутствуют;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/>
              <a:t> прием партии в полном объеме, имеются качественные или количественные расхождения;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/>
              <a:t>частичный возврат партии, расхождения отсутствуют;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/>
              <a:t>частичный возврат партии, имеются качественные или количественные расхождения;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/>
              <a:t>возврат всей </a:t>
            </a:r>
            <a:r>
              <a:rPr lang="ru-RU" altLang="ru-RU" dirty="0" smtClean="0"/>
              <a:t>партии.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72259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входящей партии (приемка) </a:t>
            </a: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691680" y="2323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691680" y="27809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7556" y="1268760"/>
            <a:ext cx="8054620" cy="529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Шаги при получении товара с электронным ветеринарным сопроводительным документом (ЭВСД). Он может быть напечатан, передан через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предоставлен иным способом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данные по входящему ЭВСД из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Меркурий;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Сопоставить полученные данные с документом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приемка;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Осуществить приемку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Погасить входящий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расхождений, получить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партию на складе.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кол-во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партию на складе.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UUID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возврат, передать поставщику.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Большее кол-во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Договориться с поставщиком, погасить большее кол-во получить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партию на складе.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Попросить поставщика аннулировать партию и выпустить на правильное кол-во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партию на складе.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5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</a:t>
            </a:r>
            <a:endParaRPr lang="ru-RU" altLang="ru-RU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242" y="1244659"/>
            <a:ext cx="9146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оформлении производственной операции на </a:t>
            </a:r>
            <a:r>
              <a:rPr lang="ru-RU" dirty="0"/>
              <a:t>вход системы передаются следующие сведения: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информация о сырье, из которого партия или несколько партий были произведены;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информация о произведенной партии или нескольких партиях продукции;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информация о хозяйствующем субъекте - собственнике сырья и выпускаемой продукции и информация о площадке, на которой продукция выпускается;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идентификатор производственной операции (для незавершённого производства);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номер производственной партии (для незавершённого производства);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флаг завершения производственной транзакции. </a:t>
            </a:r>
          </a:p>
          <a:p>
            <a:r>
              <a:rPr lang="ru-RU" dirty="0"/>
              <a:t>Результатом выполнения данной операции является: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объема с одной или нескольких записей журнала продукции, указанного в качестве сырья;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добавление одной или нескольких записей в журнал вырабатываемой продукции о партии продукции, которая была произведена или присоединение к существующей записи вырабатываемой продукции, если оформляется </a:t>
            </a:r>
            <a:r>
              <a:rPr lang="ru-RU" dirty="0" err="1"/>
              <a:t>незаверёшнное</a:t>
            </a:r>
            <a:r>
              <a:rPr lang="ru-RU" dirty="0"/>
              <a:t> производство;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каждой записи журнала вырабатываемой продукции, которая была добавлена при выполнении операции, система Меркурий формирует ветеринарно-сопроводительный документ (ВСД) или происходит увеличение объёма выпущенной продукции в уже оформленном ветеринарном документе (для незавершённого производства). 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1644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Новое. Незавершенное производство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96448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sz="1400" dirty="0"/>
              <a:t>Версия </a:t>
            </a:r>
            <a:r>
              <a:rPr lang="ru-RU" sz="1400" dirty="0" smtClean="0"/>
              <a:t>«</a:t>
            </a:r>
            <a:r>
              <a:rPr lang="ru-RU" sz="1400" dirty="0" err="1" smtClean="0"/>
              <a:t>Ветис.API</a:t>
            </a:r>
            <a:r>
              <a:rPr lang="ru-RU" sz="1400" dirty="0" smtClean="0"/>
              <a:t>» </a:t>
            </a:r>
            <a:r>
              <a:rPr lang="ru-RU" sz="1400" dirty="0"/>
              <a:t>v1.4 предусматривает возможность оформления производственных </a:t>
            </a:r>
            <a:r>
              <a:rPr lang="ru-RU" sz="1400" dirty="0" smtClean="0"/>
              <a:t>партий продукции </a:t>
            </a:r>
            <a:r>
              <a:rPr lang="ru-RU" sz="1400" dirty="0"/>
              <a:t>в условиях непрерывного </a:t>
            </a:r>
            <a:r>
              <a:rPr lang="ru-RU" sz="1400" dirty="0" smtClean="0"/>
              <a:t>производства.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Оформление </a:t>
            </a:r>
            <a:r>
              <a:rPr lang="ru-RU" sz="1400" dirty="0"/>
              <a:t>реализуется с помощью той же </a:t>
            </a:r>
            <a:r>
              <a:rPr lang="ru-RU" sz="1400" dirty="0" smtClean="0"/>
              <a:t>операции </a:t>
            </a:r>
            <a:r>
              <a:rPr lang="ru-RU" sz="1400" dirty="0" err="1" smtClean="0"/>
              <a:t>registerProductiveBatchRequest</a:t>
            </a:r>
            <a:r>
              <a:rPr lang="ru-RU" sz="1400" dirty="0"/>
              <a:t>, что использовалась для оформления единичной </a:t>
            </a:r>
            <a:r>
              <a:rPr lang="ru-RU" sz="1400" dirty="0" smtClean="0"/>
              <a:t>производственной партии </a:t>
            </a:r>
            <a:r>
              <a:rPr lang="ru-RU" sz="1400" dirty="0"/>
              <a:t>продукции в версии v1.3. При этом поддерживается полная обратная совместимость. </a:t>
            </a:r>
            <a:r>
              <a:rPr lang="ru-RU" sz="1400" dirty="0" smtClean="0"/>
              <a:t>Т.е. предприятия</a:t>
            </a:r>
            <a:r>
              <a:rPr lang="ru-RU" sz="1400" dirty="0"/>
              <a:t>, которым нет необходимости оформлять “незавершенное” производство </a:t>
            </a:r>
            <a:r>
              <a:rPr lang="ru-RU" sz="1400" dirty="0" smtClean="0"/>
              <a:t>могут отправлять </a:t>
            </a:r>
            <a:r>
              <a:rPr lang="ru-RU" sz="1400" dirty="0"/>
              <a:t>заявки в прежнем формате с сохранением поведения </a:t>
            </a:r>
            <a:r>
              <a:rPr lang="ru-RU" sz="1400" dirty="0" smtClean="0"/>
              <a:t>системы.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случае </a:t>
            </a:r>
            <a:r>
              <a:rPr lang="ru-RU" sz="1400" dirty="0" smtClean="0"/>
              <a:t>незавершенного </a:t>
            </a:r>
            <a:r>
              <a:rPr lang="ru-RU" sz="1400" dirty="0"/>
              <a:t>производства заявка </a:t>
            </a:r>
            <a:r>
              <a:rPr lang="ru-RU" sz="1400" dirty="0" err="1"/>
              <a:t>registerProductiveBatch</a:t>
            </a:r>
            <a:r>
              <a:rPr lang="ru-RU" sz="1400" dirty="0"/>
              <a:t> может быть </a:t>
            </a:r>
            <a:r>
              <a:rPr lang="ru-RU" sz="1400" dirty="0" smtClean="0"/>
              <a:t>направлена несколько </a:t>
            </a:r>
            <a:r>
              <a:rPr lang="ru-RU" sz="1400" dirty="0"/>
              <a:t>раз для одной и той же производственной транзакции. Указанное сырьё и </a:t>
            </a:r>
            <a:r>
              <a:rPr lang="ru-RU" sz="1400" dirty="0" smtClean="0"/>
              <a:t>выработанная продукция </a:t>
            </a:r>
            <a:r>
              <a:rPr lang="ru-RU" sz="1400" dirty="0"/>
              <a:t>будут добавлены к производственной транзакции с определенным </a:t>
            </a:r>
            <a:r>
              <a:rPr lang="ru-RU" sz="1400" dirty="0" smtClean="0"/>
              <a:t>идентификатором. Номер </a:t>
            </a:r>
            <a:r>
              <a:rPr lang="ru-RU" sz="1400" dirty="0"/>
              <a:t>транзакции (идентификатор) назначается предприятием </a:t>
            </a:r>
            <a:r>
              <a:rPr lang="ru-RU" sz="1400" dirty="0" smtClean="0"/>
              <a:t>самостоятельно.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b="1" dirty="0" err="1" smtClean="0"/>
              <a:t>ProductionOperation</a:t>
            </a:r>
            <a:r>
              <a:rPr lang="ru-RU" sz="1400" b="1" dirty="0" smtClean="0"/>
              <a:t>. </a:t>
            </a:r>
            <a:r>
              <a:rPr lang="ru-RU" sz="1400" dirty="0" smtClean="0"/>
              <a:t>Добавлено </a:t>
            </a:r>
            <a:r>
              <a:rPr lang="ru-RU" sz="1400" dirty="0"/>
              <a:t>поле </a:t>
            </a:r>
            <a:r>
              <a:rPr lang="ru-RU" sz="1400" b="1" dirty="0" err="1"/>
              <a:t>operationId</a:t>
            </a:r>
            <a:r>
              <a:rPr lang="ru-RU" sz="1400" dirty="0"/>
              <a:t>. Идентификатор производственной </a:t>
            </a:r>
            <a:r>
              <a:rPr lang="ru-RU" sz="1400" dirty="0" smtClean="0"/>
              <a:t>транзакции (производственная </a:t>
            </a:r>
            <a:r>
              <a:rPr lang="ru-RU" sz="1400" dirty="0"/>
              <a:t>смена, сутки и т.п.). </a:t>
            </a:r>
            <a:r>
              <a:rPr lang="ru-RU" sz="1400" dirty="0" smtClean="0"/>
              <a:t>Сведения </a:t>
            </a:r>
            <a:r>
              <a:rPr lang="ru-RU" sz="1400" dirty="0"/>
              <a:t>о списанном в производство сырье и произведенных </a:t>
            </a:r>
            <a:r>
              <a:rPr lang="ru-RU" sz="1400" dirty="0" smtClean="0"/>
              <a:t>партиях продукции </a:t>
            </a:r>
            <a:r>
              <a:rPr lang="ru-RU" sz="1400" dirty="0"/>
              <a:t>для транзакции с определенным </a:t>
            </a:r>
            <a:r>
              <a:rPr lang="ru-RU" sz="1400" dirty="0" err="1"/>
              <a:t>operationId</a:t>
            </a:r>
            <a:r>
              <a:rPr lang="ru-RU" sz="1400" dirty="0"/>
              <a:t> могут быть переданы в </a:t>
            </a:r>
            <a:r>
              <a:rPr lang="ru-RU" sz="1400" dirty="0" smtClean="0"/>
              <a:t>нескольких запросах </a:t>
            </a:r>
            <a:r>
              <a:rPr lang="ru-RU" sz="1400" dirty="0" err="1"/>
              <a:t>RegisterProductiveBatchRequest</a:t>
            </a:r>
            <a:r>
              <a:rPr lang="ru-RU" sz="1400" dirty="0"/>
              <a:t>. </a:t>
            </a:r>
            <a:r>
              <a:rPr lang="ru-RU" sz="1400" dirty="0" smtClean="0"/>
              <a:t>Сведения</a:t>
            </a:r>
            <a:r>
              <a:rPr lang="ru-RU" sz="1400" dirty="0"/>
              <a:t>, указанные в каждом следующем запросе будут добавлены к </a:t>
            </a:r>
            <a:r>
              <a:rPr lang="ru-RU" sz="1400" dirty="0" smtClean="0"/>
              <a:t>производственной транзакции</a:t>
            </a:r>
            <a:r>
              <a:rPr lang="ru-RU" sz="1400" dirty="0"/>
              <a:t>. Запрос будет отклонен, если транзакция с указанным в </a:t>
            </a:r>
            <a:r>
              <a:rPr lang="ru-RU" sz="1400" dirty="0" err="1" smtClean="0"/>
              <a:t>operationId</a:t>
            </a:r>
            <a:r>
              <a:rPr lang="ru-RU" sz="1400" dirty="0" smtClean="0"/>
              <a:t> идентификатором завершена.</a:t>
            </a:r>
            <a:br>
              <a:rPr lang="ru-RU" sz="1400" dirty="0" smtClean="0"/>
            </a:br>
            <a:r>
              <a:rPr lang="en-US" sz="1400" b="1" dirty="0" err="1" smtClean="0"/>
              <a:t>ProductionOperation</a:t>
            </a:r>
            <a:r>
              <a:rPr lang="ru-RU" sz="1400" b="1" dirty="0"/>
              <a:t>. </a:t>
            </a:r>
            <a:r>
              <a:rPr lang="ru-RU" sz="1400" dirty="0" smtClean="0"/>
              <a:t>Добавлено </a:t>
            </a:r>
            <a:r>
              <a:rPr lang="ru-RU" sz="1400" dirty="0"/>
              <a:t>поле </a:t>
            </a:r>
            <a:r>
              <a:rPr lang="ru-RU" sz="1400" b="1" dirty="0" err="1"/>
              <a:t>finalizeOperation</a:t>
            </a:r>
            <a:r>
              <a:rPr lang="ru-RU" sz="1400" dirty="0"/>
              <a:t>. Флаг, который определяет, что по </a:t>
            </a:r>
            <a:r>
              <a:rPr lang="ru-RU" sz="1400" dirty="0" smtClean="0"/>
              <a:t>результатам выполнения </a:t>
            </a:r>
            <a:r>
              <a:rPr lang="ru-RU" sz="1400" dirty="0"/>
              <a:t>запроса производственная транзакция с идентификатором, указанным </a:t>
            </a:r>
            <a:r>
              <a:rPr lang="ru-RU" sz="1400" dirty="0" smtClean="0"/>
              <a:t>в элементе </a:t>
            </a:r>
            <a:r>
              <a:rPr lang="ru-RU" sz="1400" dirty="0" err="1"/>
              <a:t>operationId</a:t>
            </a:r>
            <a:r>
              <a:rPr lang="ru-RU" sz="1400" dirty="0"/>
              <a:t>, будет завершена (</a:t>
            </a:r>
            <a:r>
              <a:rPr lang="ru-RU" sz="1400" dirty="0" err="1"/>
              <a:t>finalizeOperation</a:t>
            </a:r>
            <a:r>
              <a:rPr lang="ru-RU" sz="1400" dirty="0"/>
              <a:t>=TRUE</a:t>
            </a:r>
            <a:r>
              <a:rPr lang="ru-RU" sz="1400" dirty="0" smtClean="0"/>
              <a:t>).</a:t>
            </a:r>
            <a:br>
              <a:rPr lang="ru-RU" sz="1400" dirty="0" smtClean="0"/>
            </a:br>
            <a:r>
              <a:rPr lang="en-US" sz="1400" b="1" dirty="0" err="1" smtClean="0"/>
              <a:t>RawBatch</a:t>
            </a:r>
            <a:r>
              <a:rPr lang="ru-RU" sz="1400" b="1" dirty="0" smtClean="0"/>
              <a:t>. </a:t>
            </a:r>
            <a:r>
              <a:rPr lang="ru-RU" sz="1400" dirty="0" smtClean="0"/>
              <a:t>В случае незавершенного производства можно </a:t>
            </a:r>
            <a:r>
              <a:rPr lang="ru-RU" sz="1400" dirty="0"/>
              <a:t>не указывать объём сырья в запросе </a:t>
            </a:r>
            <a:r>
              <a:rPr lang="ru-RU" sz="1400" dirty="0" smtClean="0"/>
              <a:t>до закрытия </a:t>
            </a:r>
            <a:r>
              <a:rPr lang="ru-RU" sz="1400" dirty="0"/>
              <a:t>производственной транзакции, достаточно заполнения ссылки запись </a:t>
            </a:r>
            <a:r>
              <a:rPr lang="ru-RU" sz="1400" dirty="0" smtClean="0"/>
              <a:t>журнала продукции</a:t>
            </a:r>
            <a:r>
              <a:rPr lang="ru-RU" sz="1400" dirty="0"/>
              <a:t>, которая была использована в качестве сырья.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endParaRPr lang="ru-RU" sz="12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7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Инвентаризация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96448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Операция предназначена </a:t>
            </a:r>
            <a:r>
              <a:rPr lang="ru-RU" dirty="0"/>
              <a:t>для устранения возможных несоответствий сведений об объёмах в складском журнале продукции системы Меркурий и фактических объёмов продукции на складе предприятия, выявленных по результатам проведенной инвентаризации. В ходе проведения инвентаризации доступны следующие действия: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добавление одной, либо нескольких записей в складской журнал продукции (пересортица при инвентаризации);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объемов существующей записи журнала;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всех остатков по записи журнала (удаление). </a:t>
            </a:r>
          </a:p>
          <a:p>
            <a:r>
              <a:rPr lang="ru-RU" dirty="0"/>
              <a:t>На вход системы при этом передаются следующие сведения: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данные хозяйствующего субъекта и его предприятия, где проводится инвентаризация;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объёмов продукции, которые не были ранее отражены в журнале, передается полностью информация о записи журнала;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каждой изменяемой записи журнала должен быть указан её идентификатор в журнале продукции ИС «Меркурий», а также фактические сведения для этой записи;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наличии «Акта о пересортице», оформляемого в ИС предприятия, должны быть переданы реквизиты данного документа, в случае отсутствия документа</a:t>
            </a:r>
            <a:r>
              <a:rPr lang="ru-RU" dirty="0" smtClean="0"/>
              <a:t>, он </a:t>
            </a:r>
            <a:r>
              <a:rPr lang="ru-RU" dirty="0"/>
              <a:t>будет </a:t>
            </a:r>
            <a:r>
              <a:rPr lang="ru-RU" dirty="0" smtClean="0"/>
              <a:t>создан в </a:t>
            </a:r>
            <a:r>
              <a:rPr lang="ru-RU" dirty="0"/>
              <a:t>ИС «Меркурий», а реквизиты будут назначены автоматически. </a:t>
            </a:r>
          </a:p>
          <a:p>
            <a:r>
              <a:rPr lang="ru-RU" dirty="0"/>
              <a:t>Результатом выполнения данной операции является: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добавленные или измененные записи складского журнала продукции. </a:t>
            </a:r>
          </a:p>
          <a:p>
            <a:r>
              <a:rPr lang="ru-RU" dirty="0"/>
              <a:t>акт о пересортице.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endParaRPr lang="ru-RU" sz="12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5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Отгрузка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6409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вход системы </a:t>
            </a:r>
            <a:r>
              <a:rPr lang="ru-RU" sz="2000" dirty="0" smtClean="0"/>
              <a:t>при оформлении отгрузки передаются </a:t>
            </a:r>
            <a:r>
              <a:rPr lang="ru-RU" sz="2000" dirty="0"/>
              <a:t>следующие сведения: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информация об одной или нескольких партиях продукции, из которых будет сформирована транспортная партия;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сведения о получателе транспортной партии;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сведения о транспортном средстве и маршруте его следования;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дополнительные сведения необходимые для оформления ветеринарно-сопроводительного документа (ВСД), например, результат ветеринарно-санитарной экспертизы, сведения о ТТН, особые отметки и т.д. </a:t>
            </a:r>
          </a:p>
          <a:p>
            <a:r>
              <a:rPr lang="ru-RU" sz="2000" dirty="0"/>
              <a:t>Результатом выполнения данной операции является: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списание объема с одной или нескольких записей журнала продукции, которые были указаны в заявке;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гашение производственной сертификата, если был указан весь объем по данной записи журнала вырабатываемой продукции;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для каждого наименования продукции указанного в транспортной партии, система Меркурий формирует ветеринарно-сопроводительный документ (ВСД).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endParaRPr lang="ru-RU" sz="12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02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950" y="1197694"/>
            <a:ext cx="8856663" cy="532765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n-lt"/>
              </a:rPr>
              <a:t>Выбор между электронной и бумажной сертификацией делают владельцы </a:t>
            </a:r>
            <a:r>
              <a:rPr lang="ru-RU" sz="1600" dirty="0" smtClean="0">
                <a:latin typeface="+mn-lt"/>
              </a:rPr>
              <a:t>грузов.</a:t>
            </a:r>
          </a:p>
          <a:p>
            <a:r>
              <a:rPr lang="ru-RU" sz="1600" dirty="0" smtClean="0">
                <a:latin typeface="+mn-lt"/>
              </a:rPr>
              <a:t>С </a:t>
            </a:r>
            <a:r>
              <a:rPr lang="ru-RU" sz="1600" dirty="0">
                <a:latin typeface="+mn-lt"/>
              </a:rPr>
              <a:t>1 января 2018 года оформление ветеринарных сопроводительных документов производится </a:t>
            </a:r>
            <a:r>
              <a:rPr lang="ru-RU" sz="1600" dirty="0" smtClean="0">
                <a:latin typeface="+mn-lt"/>
              </a:rPr>
              <a:t>только в </a:t>
            </a:r>
            <a:r>
              <a:rPr lang="ru-RU" sz="1600" dirty="0">
                <a:latin typeface="+mn-lt"/>
              </a:rPr>
              <a:t>электронной форме. </a:t>
            </a:r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До </a:t>
            </a:r>
            <a:r>
              <a:rPr lang="ru-RU" sz="1600" dirty="0">
                <a:latin typeface="+mn-lt"/>
              </a:rPr>
              <a:t>1 января 2018 года оформление ветеринарных сопроводительных документов на подконтрольные товары, на которые до дня вступления в силу настоящего Федерального закона ветеринарные сопроводительные документы не оформлялись, не производится или производится в электронной форме по желанию собственника этих подконтрольных </a:t>
            </a:r>
            <a:r>
              <a:rPr lang="ru-RU" sz="1600" dirty="0" smtClean="0">
                <a:latin typeface="+mn-lt"/>
              </a:rPr>
              <a:t>товаров.</a:t>
            </a:r>
          </a:p>
          <a:p>
            <a:r>
              <a:rPr lang="ru-RU" sz="1600" dirty="0" smtClean="0">
                <a:latin typeface="+mn-lt"/>
              </a:rPr>
              <a:t>До </a:t>
            </a:r>
            <a:r>
              <a:rPr lang="ru-RU" sz="1600" dirty="0">
                <a:latin typeface="+mn-lt"/>
              </a:rPr>
              <a:t>1 января 2018 года оформление ветеринарных сопроводительных документов на подконтрольные товары, кроме подконтрольных товаров, указанных в </a:t>
            </a:r>
            <a:r>
              <a:rPr lang="ru-RU" sz="1600" dirty="0" smtClean="0">
                <a:latin typeface="+mn-lt"/>
              </a:rPr>
              <a:t>предыдущем пункте, </a:t>
            </a:r>
            <a:r>
              <a:rPr lang="ru-RU" sz="1600" dirty="0">
                <a:latin typeface="+mn-lt"/>
              </a:rPr>
              <a:t>производится на бумажном носителе или в электронной форме по желанию собственника этих подконтрольных товаров</a:t>
            </a:r>
            <a:r>
              <a:rPr lang="ru-RU" sz="1600" dirty="0" smtClean="0">
                <a:latin typeface="+mn-lt"/>
              </a:rPr>
              <a:t>.</a:t>
            </a:r>
          </a:p>
          <a:p>
            <a:r>
              <a:rPr lang="ru-RU" sz="1600" dirty="0" smtClean="0">
                <a:latin typeface="+mn-lt"/>
              </a:rPr>
              <a:t>Сертификация в электронном виде осуществляется с помощью ФГИС «Меркурий».</a:t>
            </a:r>
            <a:endParaRPr lang="ru-RU" sz="1600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+mn-lt"/>
              </a:rPr>
              <a:t>Следствия:</a:t>
            </a:r>
          </a:p>
          <a:p>
            <a:r>
              <a:rPr lang="ru-RU" sz="1600" dirty="0" smtClean="0">
                <a:latin typeface="+mn-lt"/>
              </a:rPr>
              <a:t>Все </a:t>
            </a:r>
            <a:r>
              <a:rPr lang="ru-RU" sz="1600" dirty="0" err="1">
                <a:latin typeface="+mn-lt"/>
              </a:rPr>
              <a:t>госветслужбы</a:t>
            </a:r>
            <a:r>
              <a:rPr lang="ru-RU" sz="1600" dirty="0">
                <a:latin typeface="+mn-lt"/>
              </a:rPr>
              <a:t> субъектов Российской Федерации должны быть готовы к </a:t>
            </a:r>
            <a:r>
              <a:rPr lang="ru-RU" sz="1600" dirty="0" smtClean="0">
                <a:latin typeface="+mn-lt"/>
              </a:rPr>
              <a:t>1 сентября 2015 </a:t>
            </a:r>
            <a:r>
              <a:rPr lang="ru-RU" sz="1600" dirty="0">
                <a:latin typeface="+mn-lt"/>
              </a:rPr>
              <a:t>к проведению как бумажной, так и электронной </a:t>
            </a:r>
            <a:r>
              <a:rPr lang="ru-RU" sz="1600" dirty="0" smtClean="0">
                <a:latin typeface="+mn-lt"/>
              </a:rPr>
              <a:t>сертификации.</a:t>
            </a:r>
          </a:p>
          <a:p>
            <a:r>
              <a:rPr lang="ru-RU" sz="1600" dirty="0" smtClean="0">
                <a:latin typeface="+mn-lt"/>
              </a:rPr>
              <a:t>Все </a:t>
            </a:r>
            <a:r>
              <a:rPr lang="ru-RU" sz="1600" dirty="0" err="1">
                <a:latin typeface="+mn-lt"/>
              </a:rPr>
              <a:t>госветслужбы</a:t>
            </a:r>
            <a:r>
              <a:rPr lang="ru-RU" sz="1600" dirty="0">
                <a:latin typeface="+mn-lt"/>
              </a:rPr>
              <a:t> субъектов Российской Федерации должны быть готовы к </a:t>
            </a:r>
            <a:r>
              <a:rPr lang="ru-RU" sz="1600" dirty="0" smtClean="0">
                <a:latin typeface="+mn-lt"/>
              </a:rPr>
              <a:t>1 сентября 2015 </a:t>
            </a:r>
            <a:r>
              <a:rPr lang="ru-RU" sz="1600" dirty="0">
                <a:latin typeface="+mn-lt"/>
              </a:rPr>
              <a:t>к проверке </a:t>
            </a:r>
            <a:r>
              <a:rPr lang="ru-RU" sz="1600" dirty="0" smtClean="0">
                <a:latin typeface="+mn-lt"/>
              </a:rPr>
              <a:t>сертификатов </a:t>
            </a:r>
            <a:r>
              <a:rPr lang="ru-RU" sz="1600" dirty="0">
                <a:latin typeface="+mn-lt"/>
              </a:rPr>
              <a:t>в электронном </a:t>
            </a:r>
            <a:r>
              <a:rPr lang="ru-RU" sz="1600" dirty="0" smtClean="0">
                <a:latin typeface="+mn-lt"/>
              </a:rPr>
              <a:t>виде.</a:t>
            </a:r>
          </a:p>
          <a:p>
            <a:r>
              <a:rPr lang="ru-RU" sz="1600" dirty="0" smtClean="0">
                <a:latin typeface="+mn-lt"/>
              </a:rPr>
              <a:t>Заинтересованные </a:t>
            </a:r>
            <a:r>
              <a:rPr lang="ru-RU" sz="1600" dirty="0">
                <a:latin typeface="+mn-lt"/>
              </a:rPr>
              <a:t>хозяйствующие субъекты должны быть готовы к проведению электронной сертификации в промежуток с </a:t>
            </a:r>
            <a:r>
              <a:rPr lang="ru-RU" sz="1600" dirty="0" smtClean="0">
                <a:latin typeface="+mn-lt"/>
              </a:rPr>
              <a:t>1 сентября 2015 </a:t>
            </a:r>
            <a:r>
              <a:rPr lang="ru-RU" sz="1600" dirty="0">
                <a:latin typeface="+mn-lt"/>
              </a:rPr>
              <a:t>по </a:t>
            </a:r>
            <a:r>
              <a:rPr lang="ru-RU" sz="1600" dirty="0" smtClean="0">
                <a:latin typeface="+mn-lt"/>
              </a:rPr>
              <a:t>1 января 2018.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323528" y="0"/>
            <a:ext cx="882047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Некоторые нормы ФЗ «О ветеринарии» 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684912"/>
          </a:xfrm>
        </p:spPr>
        <p:txBody>
          <a:bodyPr>
            <a:normAutofit/>
          </a:bodyPr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Отгрузка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836712"/>
            <a:ext cx="67687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выбрать </a:t>
            </a:r>
            <a:r>
              <a:rPr lang="ru-RU" sz="1600" dirty="0"/>
              <a:t>партии, которые отгружаются клиенту.</a:t>
            </a:r>
          </a:p>
          <a:p>
            <a:pPr lvl="0"/>
            <a:r>
              <a:rPr lang="ru-RU" sz="1600" dirty="0" smtClean="0"/>
              <a:t>2. для </a:t>
            </a:r>
            <a:r>
              <a:rPr lang="ru-RU" sz="1600" dirty="0"/>
              <a:t>каждой партии найти </a:t>
            </a:r>
            <a:r>
              <a:rPr lang="en-US" sz="1600" dirty="0"/>
              <a:t>GUID </a:t>
            </a:r>
            <a:r>
              <a:rPr lang="ru-RU" sz="1600" dirty="0"/>
              <a:t>складской партии в Меркурий (запись складского журнала), сформированной при получении, объединении или инвентаризации.</a:t>
            </a:r>
          </a:p>
          <a:p>
            <a:pPr lvl="0"/>
            <a:r>
              <a:rPr lang="ru-RU" sz="1600" dirty="0" smtClean="0"/>
              <a:t>3. по </a:t>
            </a:r>
            <a:r>
              <a:rPr lang="ru-RU" sz="1600" dirty="0"/>
              <a:t>каждой партии сделать запрос в Меркурий на транспортную транзакцию </a:t>
            </a:r>
            <a:r>
              <a:rPr lang="ru-RU" sz="1600" dirty="0" smtClean="0"/>
              <a:t>указав: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Отправителя (ХС, площадку)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Получателя (ХС, площадку)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Транспортные данные.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GUID </a:t>
            </a:r>
            <a:r>
              <a:rPr lang="ru-RU" sz="1600" dirty="0"/>
              <a:t>партии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Кол-во/Вес Нетто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Кол-во Упаковок</a:t>
            </a:r>
          </a:p>
          <a:p>
            <a:pPr lvl="0"/>
            <a:r>
              <a:rPr lang="ru-RU" sz="1600" dirty="0" smtClean="0"/>
              <a:t>4. получить </a:t>
            </a:r>
            <a:r>
              <a:rPr lang="ru-RU" sz="1600" dirty="0"/>
              <a:t>в ответ </a:t>
            </a:r>
            <a:r>
              <a:rPr lang="en-US" sz="1600" dirty="0"/>
              <a:t>UUID </a:t>
            </a:r>
            <a:r>
              <a:rPr lang="ru-RU" sz="1600" dirty="0"/>
              <a:t>на каждую партию</a:t>
            </a:r>
          </a:p>
          <a:p>
            <a:pPr lvl="0"/>
            <a:r>
              <a:rPr lang="ru-RU" sz="1600" dirty="0" smtClean="0"/>
              <a:t>5. распечатать </a:t>
            </a:r>
            <a:r>
              <a:rPr lang="ru-RU" sz="1600" dirty="0"/>
              <a:t>или передать получателю и водителю </a:t>
            </a:r>
            <a:r>
              <a:rPr lang="en-US" sz="1600" dirty="0"/>
              <a:t>UUID </a:t>
            </a:r>
            <a:r>
              <a:rPr lang="ru-RU" sz="1600" dirty="0"/>
              <a:t>отгружаемых партий.</a:t>
            </a:r>
          </a:p>
          <a:p>
            <a:pPr lvl="0"/>
            <a:r>
              <a:rPr lang="ru-RU" sz="1600" dirty="0" smtClean="0"/>
              <a:t>6. при </a:t>
            </a:r>
            <a:r>
              <a:rPr lang="ru-RU" sz="1600" dirty="0"/>
              <a:t>получении товара </a:t>
            </a:r>
            <a:r>
              <a:rPr lang="ru-RU" sz="1600" dirty="0" smtClean="0"/>
              <a:t>клиентом:</a:t>
            </a:r>
            <a:endParaRPr lang="ru-RU" sz="1600" dirty="0"/>
          </a:p>
          <a:p>
            <a:pPr lvl="1"/>
            <a:r>
              <a:rPr lang="ru-RU" sz="1600" dirty="0" smtClean="0"/>
              <a:t>6.1. Устранить </a:t>
            </a:r>
            <a:r>
              <a:rPr lang="ru-RU" sz="1600" dirty="0"/>
              <a:t>разногласия с клиентом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/>
              <a:t>Аннулирование и </a:t>
            </a:r>
            <a:r>
              <a:rPr lang="ru-RU" sz="1600" dirty="0" err="1"/>
              <a:t>перевыпуск</a:t>
            </a:r>
            <a:r>
              <a:rPr lang="ru-RU" sz="1600" dirty="0"/>
              <a:t> ЭВСД. (поставщик/отправитель)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/>
              <a:t>Возвратный ЭВСД на непринятые партии (клиент/получатель)</a:t>
            </a:r>
          </a:p>
          <a:p>
            <a:pPr lvl="0"/>
            <a:r>
              <a:rPr lang="ru-RU" sz="1600" dirty="0" smtClean="0"/>
              <a:t>7. Приемка возврата: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Получение информации по </a:t>
            </a:r>
            <a:r>
              <a:rPr lang="en-US" sz="1600" dirty="0"/>
              <a:t>UUID </a:t>
            </a:r>
            <a:r>
              <a:rPr lang="ru-RU" sz="1600" dirty="0"/>
              <a:t>возвращаемой партии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Гашение входящей партии с получением </a:t>
            </a:r>
            <a:r>
              <a:rPr lang="en-US" sz="1600" dirty="0"/>
              <a:t>UUID</a:t>
            </a:r>
            <a:r>
              <a:rPr lang="ru-RU" sz="1600" dirty="0"/>
              <a:t>/</a:t>
            </a:r>
            <a:r>
              <a:rPr lang="en-US" sz="1600" dirty="0"/>
              <a:t>GUID </a:t>
            </a:r>
            <a:r>
              <a:rPr lang="ru-RU" sz="1600" dirty="0"/>
              <a:t> складской партии.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endParaRPr lang="ru-RU" sz="11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20894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692696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22"/>
          <p:cNvSpPr>
            <a:spLocks noChangeArrowheads="1"/>
          </p:cNvSpPr>
          <p:nvPr/>
        </p:nvSpPr>
        <p:spPr bwMode="auto">
          <a:xfrm>
            <a:off x="6732241" y="1318662"/>
            <a:ext cx="1008112" cy="4885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Исх. ЭВСД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123"/>
          <p:cNvSpPr>
            <a:spLocks noChangeArrowheads="1"/>
          </p:cNvSpPr>
          <p:nvPr/>
        </p:nvSpPr>
        <p:spPr bwMode="auto">
          <a:xfrm>
            <a:off x="7355016" y="2723901"/>
            <a:ext cx="1360488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Отгрузка партии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124"/>
          <p:cNvSpPr>
            <a:spLocks noChangeArrowheads="1"/>
          </p:cNvSpPr>
          <p:nvPr/>
        </p:nvSpPr>
        <p:spPr bwMode="auto">
          <a:xfrm>
            <a:off x="5243165" y="3248259"/>
            <a:ext cx="1489075" cy="747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Транспортная Транзакция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462232" y="7473508"/>
            <a:ext cx="6407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7"/>
          <p:cNvSpPr>
            <a:spLocks noChangeArrowheads="1"/>
          </p:cNvSpPr>
          <p:nvPr/>
        </p:nvSpPr>
        <p:spPr bwMode="auto">
          <a:xfrm>
            <a:off x="7365456" y="4348460"/>
            <a:ext cx="1328521" cy="520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Складская партия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128"/>
          <p:cNvSpPr>
            <a:spLocks noChangeArrowheads="1"/>
          </p:cNvSpPr>
          <p:nvPr/>
        </p:nvSpPr>
        <p:spPr bwMode="auto">
          <a:xfrm>
            <a:off x="7995323" y="1318662"/>
            <a:ext cx="1109107" cy="5124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Исх. ЭВСД новый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30"/>
          <p:cNvSpPr>
            <a:spLocks noChangeArrowheads="1"/>
          </p:cNvSpPr>
          <p:nvPr/>
        </p:nvSpPr>
        <p:spPr bwMode="auto">
          <a:xfrm>
            <a:off x="5222371" y="2348880"/>
            <a:ext cx="1509869" cy="7116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Складского Журнала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761827" y="8376478"/>
            <a:ext cx="0" cy="664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62232" y="7898958"/>
            <a:ext cx="6407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445722" y="8221538"/>
            <a:ext cx="657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21672" y="7532563"/>
            <a:ext cx="5626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81362" y="7889433"/>
            <a:ext cx="503555" cy="85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0"/>
            <a:endCxn id="3" idx="2"/>
          </p:cNvCxnSpPr>
          <p:nvPr/>
        </p:nvCxnSpPr>
        <p:spPr>
          <a:xfrm flipV="1">
            <a:off x="8029717" y="3876426"/>
            <a:ext cx="5543" cy="47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3"/>
          </p:cNvCxnSpPr>
          <p:nvPr/>
        </p:nvCxnSpPr>
        <p:spPr>
          <a:xfrm flipH="1" flipV="1">
            <a:off x="6732240" y="2704728"/>
            <a:ext cx="622776" cy="35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/>
          <p:nvPr/>
        </p:nvCxnSpPr>
        <p:spPr>
          <a:xfrm flipH="1">
            <a:off x="6732240" y="3429000"/>
            <a:ext cx="62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 стрелкой 5124"/>
          <p:cNvCxnSpPr/>
          <p:nvPr/>
        </p:nvCxnSpPr>
        <p:spPr>
          <a:xfrm>
            <a:off x="6761827" y="3717032"/>
            <a:ext cx="593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5126"/>
          <p:cNvSpPr txBox="1"/>
          <p:nvPr/>
        </p:nvSpPr>
        <p:spPr>
          <a:xfrm>
            <a:off x="6974894" y="3115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1327" y="258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0352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2627" y="34162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129" name="Прямая со стрелкой 5128"/>
          <p:cNvCxnSpPr>
            <a:stCxn id="3" idx="0"/>
            <a:endCxn id="2" idx="2"/>
          </p:cNvCxnSpPr>
          <p:nvPr/>
        </p:nvCxnSpPr>
        <p:spPr>
          <a:xfrm flipH="1" flipV="1">
            <a:off x="7236297" y="1807244"/>
            <a:ext cx="798963" cy="91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Прямая со стрелкой 5130"/>
          <p:cNvCxnSpPr>
            <a:stCxn id="3" idx="0"/>
            <a:endCxn id="10" idx="2"/>
          </p:cNvCxnSpPr>
          <p:nvPr/>
        </p:nvCxnSpPr>
        <p:spPr>
          <a:xfrm flipV="1">
            <a:off x="8035260" y="1831068"/>
            <a:ext cx="514617" cy="89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26523" y="2053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38971" y="206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5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7784"/>
            <a:ext cx="8820472" cy="1080000"/>
          </a:xfrm>
        </p:spPr>
        <p:txBody>
          <a:bodyPr>
            <a:normAutofit fontScale="90000"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Новое. Электронная справка, подтверждающая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молока-сырья</a:t>
            </a: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78497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Основой </a:t>
            </a:r>
            <a:r>
              <a:rPr lang="ru-RU" sz="1200" dirty="0"/>
              <a:t>для реализации упомянутых функций ФГИС Меркурий стал опыт ряда ветеринарных служб субъектов Российской Федерации по оформлению ветеринарных сопроводительных документов на бумажном носителе.</a:t>
            </a:r>
          </a:p>
          <a:p>
            <a:r>
              <a:rPr lang="ru-RU" sz="1200" dirty="0"/>
              <a:t>Теперь эти процессы переведены в цифровую форму и в специальном модуле ФГИС «Меркурий» реализована возможность оформлять в электронном виде справку, подтверждающую безопасность молока-сырья: сырого молока, сырого обезжиренного молока и сливок сырых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Возможность оформлять в электронном виде такую справку предоставлена государственным ветеринарным врачам для производителей молока на фермах любой формы собственности – на фермах, принадлежащих владельцам ЛПХ, КФХ, индивидуальным предпринимателям или юридическим лицам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В справке указывается объем молока, который планируется получить в течение месяца, результаты лабораторных исследований по всем показателям безопасности, указанным в Техническом Регламенте Таможенного Союза (ТР/ТС 033/2013), а также сведения о здоровье поголовья животных, от которых данное молоко было получено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Производитель молока, получивший такую электронную справку, на ее основе может самостоятельно (т.е. уже без участия </a:t>
            </a:r>
            <a:r>
              <a:rPr lang="ru-RU" sz="1200" dirty="0" err="1"/>
              <a:t>госветслужбы</a:t>
            </a:r>
            <a:r>
              <a:rPr lang="ru-RU" sz="1200" dirty="0"/>
              <a:t> субъекта Российской Федерации) оформлять электронные ВСД на транспортные партии своего сырья, следующие до места реализации и/или переработки: рынок, пункт сбора молока, молокоперерабатывающее предприятие. Однако уполномоченному специалисту </a:t>
            </a:r>
            <a:r>
              <a:rPr lang="ru-RU" sz="1200" dirty="0" err="1"/>
              <a:t>госветслужбы</a:t>
            </a:r>
            <a:r>
              <a:rPr lang="ru-RU" sz="1200" dirty="0"/>
              <a:t> субъекта Российской Федерации в режиме реального времени доступна вся информация об оформленных и оформляемых на его участке ветеринарных сертификатах на сырое молоко, а также об оформленных на иных участках, но перемещаемых на подконтрольную ему территорию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Электронная справка действительна в течение месяца и по истечении этого срока должна быть переоформлена. Владелец фермы имеет физическую возможность оформить электронный сертификат на молоко лишь в случае наличия действительной справки.</a:t>
            </a:r>
          </a:p>
          <a:p>
            <a:r>
              <a:rPr lang="ru-RU" sz="1200" dirty="0"/>
              <a:t>В связи с внедрением новой функции предлагаем ветеринарным службам субъектов Российской Федерации, а также производителям молока-сырья приступить к освоению новых функций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 smtClean="0"/>
              <a:t>В </a:t>
            </a:r>
            <a:r>
              <a:rPr lang="ru-RU" sz="1200" dirty="0"/>
              <a:t>ФГИС «Меркурий</a:t>
            </a:r>
            <a:r>
              <a:rPr lang="ru-RU" sz="1200" dirty="0" smtClean="0"/>
              <a:t>» всего было </a:t>
            </a:r>
            <a:r>
              <a:rPr lang="ru-RU" sz="1200" dirty="0"/>
              <a:t>оформлено </a:t>
            </a:r>
            <a:r>
              <a:rPr lang="ru-RU" sz="1200" dirty="0" smtClean="0"/>
              <a:t>4556 такие </a:t>
            </a:r>
            <a:r>
              <a:rPr lang="ru-RU" sz="1200" dirty="0"/>
              <a:t>электронные справки, на их основе оформлено </a:t>
            </a:r>
            <a:r>
              <a:rPr lang="ru-RU" sz="1200" dirty="0" smtClean="0"/>
              <a:t>6485 электронных </a:t>
            </a:r>
            <a:r>
              <a:rPr lang="ru-RU" sz="1200" dirty="0"/>
              <a:t>ВСД. </a:t>
            </a:r>
          </a:p>
          <a:p>
            <a:endParaRPr lang="ru-RU" sz="1200" dirty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35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403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</a:p>
          <a:p>
            <a:pPr algn="ctr"/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help.vetrf.ru</a:t>
            </a: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1520" y="1196752"/>
            <a:ext cx="8712968" cy="572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b="1" dirty="0" smtClean="0"/>
              <a:t>ФГИС «Меркурий»</a:t>
            </a:r>
            <a:r>
              <a:rPr lang="ru-RU" dirty="0" smtClean="0"/>
              <a:t> - одна из основных специализированных информационных систем, из которых состоит «Государственная информационная система в сфере ветеринарии» </a:t>
            </a:r>
            <a:r>
              <a:rPr lang="ru-RU" b="1" dirty="0" smtClean="0"/>
              <a:t>Ветис</a:t>
            </a:r>
            <a:r>
              <a:rPr lang="ru-RU" dirty="0" smtClean="0"/>
              <a:t>, над созданием которой с 2005 года работает Россельхознадзор.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 smtClean="0"/>
              <a:t>Система </a:t>
            </a:r>
            <a:r>
              <a:rPr lang="ru-RU" b="1" dirty="0"/>
              <a:t>«Меркурий»</a:t>
            </a:r>
            <a:r>
              <a:rPr lang="ru-RU" dirty="0"/>
              <a:t> зарегистрирована в качестве </a:t>
            </a:r>
            <a:r>
              <a:rPr lang="ru-RU" dirty="0" smtClean="0"/>
              <a:t>федеральной государственной </a:t>
            </a:r>
            <a:r>
              <a:rPr lang="ru-RU" dirty="0"/>
              <a:t>информационной системы: паспорт серия ФС-7711, номер </a:t>
            </a:r>
            <a:r>
              <a:rPr lang="ru-RU" dirty="0" smtClean="0"/>
              <a:t>0183.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b="1" dirty="0" smtClean="0"/>
              <a:t>ФГИС «Меркурий»</a:t>
            </a:r>
            <a:r>
              <a:rPr lang="ru-RU" dirty="0" smtClean="0"/>
              <a:t> с 2010 года используется всеми территориальными управлениями </a:t>
            </a:r>
            <a:r>
              <a:rPr lang="ru-RU" dirty="0" err="1" smtClean="0"/>
              <a:t>Россельхознадзора</a:t>
            </a:r>
            <a:r>
              <a:rPr lang="ru-RU" dirty="0" smtClean="0"/>
              <a:t> для электронной </a:t>
            </a:r>
            <a:r>
              <a:rPr lang="ru-RU" dirty="0" err="1" smtClean="0"/>
              <a:t>ветсертификации</a:t>
            </a:r>
            <a:r>
              <a:rPr lang="ru-RU" dirty="0" smtClean="0"/>
              <a:t> импортируемой продукции. С 2012 года в пилотном режиме используется ветслужбами некоторых субъектов для электронной </a:t>
            </a:r>
            <a:r>
              <a:rPr lang="ru-RU" dirty="0" err="1" smtClean="0"/>
              <a:t>ветсертификации</a:t>
            </a:r>
            <a:r>
              <a:rPr lang="ru-RU" dirty="0" smtClean="0"/>
              <a:t> при перевозках поднадзорной продукции по территории Российской Федерации.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 smtClean="0"/>
              <a:t>Доступ и работа в </a:t>
            </a:r>
            <a:r>
              <a:rPr lang="ru-RU" b="1" dirty="0" smtClean="0"/>
              <a:t>ФГИС «Меркурий»</a:t>
            </a:r>
            <a:r>
              <a:rPr lang="ru-RU" dirty="0" smtClean="0"/>
              <a:t> осуществляется бесплатно для всех групп пользователей.</a:t>
            </a:r>
            <a:endParaRPr lang="ru-RU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 smtClean="0"/>
              <a:t>В результате интеграции системы</a:t>
            </a:r>
            <a:r>
              <a:rPr lang="ru-RU" b="1" dirty="0" smtClean="0"/>
              <a:t> «Меркурий»</a:t>
            </a:r>
            <a:r>
              <a:rPr lang="ru-RU" dirty="0" smtClean="0"/>
              <a:t> с действующими системами </a:t>
            </a:r>
            <a:r>
              <a:rPr lang="ru-RU" b="1" dirty="0" smtClean="0"/>
              <a:t>«Аргус»</a:t>
            </a:r>
            <a:r>
              <a:rPr lang="ru-RU" dirty="0" smtClean="0"/>
              <a:t> и </a:t>
            </a:r>
            <a:r>
              <a:rPr lang="ru-RU" b="1" dirty="0" smtClean="0"/>
              <a:t>«Веста»</a:t>
            </a:r>
            <a:r>
              <a:rPr lang="ru-RU" dirty="0" smtClean="0"/>
              <a:t> создается единая информационная среда в области ветеринарии и обеспечения пищевой безопасности.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b="1" dirty="0" smtClean="0"/>
              <a:t>ФГИС «Меркурий» </a:t>
            </a:r>
            <a:r>
              <a:rPr lang="ru-RU" dirty="0" smtClean="0"/>
              <a:t>является ключевым элементом системы </a:t>
            </a:r>
            <a:r>
              <a:rPr lang="ru-RU" dirty="0" err="1" smtClean="0"/>
              <a:t>прослеживаемости</a:t>
            </a:r>
            <a:r>
              <a:rPr lang="ru-RU" dirty="0" smtClean="0"/>
              <a:t>.</a:t>
            </a:r>
            <a:endParaRPr lang="ru-RU" b="1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7784"/>
            <a:ext cx="9144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dirty="0" smtClean="0"/>
          </a:p>
        </p:txBody>
      </p:sp>
      <p:pic>
        <p:nvPicPr>
          <p:cNvPr id="4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323528" y="0"/>
            <a:ext cx="882047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Инструмент сертификации и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прослеживаемости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uznetsov-an-120808\Desktop\rot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21" y="2145475"/>
            <a:ext cx="1761131" cy="17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 стрелкой 68"/>
          <p:cNvCxnSpPr/>
          <p:nvPr/>
        </p:nvCxnSpPr>
        <p:spPr>
          <a:xfrm flipH="1">
            <a:off x="5220071" y="1721314"/>
            <a:ext cx="266580" cy="50137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753704" y="2198157"/>
            <a:ext cx="618496" cy="35149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5953574" y="3001178"/>
            <a:ext cx="778666" cy="8637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4937876" y="4641050"/>
            <a:ext cx="315193" cy="61206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" name="Группа 2049"/>
          <p:cNvGrpSpPr/>
          <p:nvPr/>
        </p:nvGrpSpPr>
        <p:grpSpPr>
          <a:xfrm>
            <a:off x="2329122" y="1634822"/>
            <a:ext cx="4331110" cy="3701949"/>
            <a:chOff x="2329122" y="1634822"/>
            <a:chExt cx="4331110" cy="3701949"/>
          </a:xfrm>
        </p:grpSpPr>
        <p:cxnSp>
          <p:nvCxnSpPr>
            <p:cNvPr id="52" name="Прямая со стрелкой 51"/>
            <p:cNvCxnSpPr/>
            <p:nvPr/>
          </p:nvCxnSpPr>
          <p:spPr>
            <a:xfrm flipV="1">
              <a:off x="3243954" y="4462498"/>
              <a:ext cx="459635" cy="40666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2546242" y="3643398"/>
              <a:ext cx="801622" cy="262349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2329122" y="2815233"/>
              <a:ext cx="834009" cy="99569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2843807" y="1978536"/>
              <a:ext cx="608995" cy="43924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3640212" y="1721314"/>
              <a:ext cx="326992" cy="47684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4572000" y="1634822"/>
              <a:ext cx="0" cy="54117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 flipV="1">
              <a:off x="5915045" y="3643398"/>
              <a:ext cx="745187" cy="224319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 flipV="1">
              <a:off x="5613187" y="4422605"/>
              <a:ext cx="498299" cy="36402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V="1">
              <a:off x="4081541" y="4662909"/>
              <a:ext cx="250126" cy="67386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3631417" y="3952771"/>
            <a:ext cx="20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Сегодня </a:t>
            </a:r>
            <a:r>
              <a:rPr lang="ru-RU" sz="1200" b="1" dirty="0" smtClean="0"/>
              <a:t>ВЕТИС </a:t>
            </a:r>
            <a:r>
              <a:rPr lang="ru-RU" sz="1200" dirty="0" smtClean="0"/>
              <a:t>– это</a:t>
            </a:r>
          </a:p>
          <a:p>
            <a:pPr algn="ctr"/>
            <a:r>
              <a:rPr lang="ru-RU" sz="1200" b="1" dirty="0" smtClean="0"/>
              <a:t>13 информационных систем</a:t>
            </a:r>
            <a:endParaRPr lang="ru-RU" sz="1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486651" y="296652"/>
            <a:ext cx="2596673" cy="1332149"/>
            <a:chOff x="5486651" y="296652"/>
            <a:chExt cx="2596673" cy="1332149"/>
          </a:xfrm>
        </p:grpSpPr>
        <p:sp>
          <p:nvSpPr>
            <p:cNvPr id="39" name="TextBox 3"/>
            <p:cNvSpPr txBox="1"/>
            <p:nvPr/>
          </p:nvSpPr>
          <p:spPr>
            <a:xfrm>
              <a:off x="5486651" y="1116558"/>
              <a:ext cx="800293" cy="51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Аргус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2007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43044" y="548680"/>
              <a:ext cx="184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Учет перемещения продукции через границу РФ 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1" name="Picture 3" descr="Z:\chernova\логотипы\маленькие лого без надписей\argus--ветрф8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296652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480212" y="1067011"/>
            <a:ext cx="2268252" cy="1320506"/>
            <a:chOff x="6480212" y="1067011"/>
            <a:chExt cx="2268252" cy="1320506"/>
          </a:xfrm>
        </p:grpSpPr>
        <p:sp>
          <p:nvSpPr>
            <p:cNvPr id="31" name="TextBox 16"/>
            <p:cNvSpPr txBox="1"/>
            <p:nvPr/>
          </p:nvSpPr>
          <p:spPr>
            <a:xfrm>
              <a:off x="6480212" y="186429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/>
                <a:t>Веста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2008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75795" y="1321204"/>
              <a:ext cx="1472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Учет лабораторных исследований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2" name="Picture 4" descr="Z:\chernova\логотипы\маленькие лого без надписей\vesta-yellow-8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212" y="1067011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890854" y="2354796"/>
            <a:ext cx="2109638" cy="1288600"/>
            <a:chOff x="6890854" y="2354796"/>
            <a:chExt cx="2109638" cy="1288600"/>
          </a:xfrm>
        </p:grpSpPr>
        <p:sp>
          <p:nvSpPr>
            <p:cNvPr id="37" name="TextBox 13"/>
            <p:cNvSpPr txBox="1"/>
            <p:nvPr/>
          </p:nvSpPr>
          <p:spPr>
            <a:xfrm>
              <a:off x="6890854" y="3158810"/>
              <a:ext cx="1137530" cy="484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Меркурий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2008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852367" y="2568024"/>
              <a:ext cx="1148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Электронная сертификация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3" name="Picture 5" descr="Z:\chernova\логотипы\маленькие лого без надписей\mercur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360" y="2354796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7014356" y="3681028"/>
            <a:ext cx="2129644" cy="1266056"/>
            <a:chOff x="7014356" y="3681028"/>
            <a:chExt cx="2129644" cy="1266056"/>
          </a:xfrm>
        </p:grpSpPr>
        <p:grpSp>
          <p:nvGrpSpPr>
            <p:cNvPr id="4" name="Группа 5"/>
            <p:cNvGrpSpPr/>
            <p:nvPr/>
          </p:nvGrpSpPr>
          <p:grpSpPr>
            <a:xfrm>
              <a:off x="7040677" y="3789040"/>
              <a:ext cx="754494" cy="1158044"/>
              <a:chOff x="4898552" y="1270944"/>
              <a:chExt cx="814647" cy="1250369"/>
            </a:xfrm>
          </p:grpSpPr>
          <p:pic>
            <p:nvPicPr>
              <p:cNvPr id="34" name="Picture 10" descr="C:\Users\kuznetsov-an-120808\Downloads\irena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552" y="1270944"/>
                <a:ext cx="779847" cy="684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4"/>
              <p:cNvSpPr txBox="1"/>
              <p:nvPr/>
            </p:nvSpPr>
            <p:spPr>
              <a:xfrm>
                <a:off x="4898552" y="1998093"/>
                <a:ext cx="814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 err="1" smtClean="0"/>
                  <a:t>Ирена</a:t>
                </a:r>
                <a:endParaRPr lang="ru-RU" b="1" dirty="0" smtClean="0"/>
              </a:p>
              <a:p>
                <a:pPr algn="ctr"/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2008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761572" y="3906606"/>
              <a:ext cx="1382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Реестр кормов и кормовых добавок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4" name="Picture 6" descr="Z:\chernova\логотипы\маленькие лого без надписей\irena-8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356" y="3681028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192180" y="4919439"/>
            <a:ext cx="1976217" cy="1273892"/>
            <a:chOff x="6192180" y="4919439"/>
            <a:chExt cx="1976217" cy="1273892"/>
          </a:xfrm>
        </p:grpSpPr>
        <p:grpSp>
          <p:nvGrpSpPr>
            <p:cNvPr id="7" name="Группа 8"/>
            <p:cNvGrpSpPr/>
            <p:nvPr/>
          </p:nvGrpSpPr>
          <p:grpSpPr>
            <a:xfrm>
              <a:off x="6192180" y="5085184"/>
              <a:ext cx="814888" cy="1108147"/>
              <a:chOff x="3130341" y="3933055"/>
              <a:chExt cx="879856" cy="1196494"/>
            </a:xfrm>
          </p:grpSpPr>
          <p:pic>
            <p:nvPicPr>
              <p:cNvPr id="28" name="Picture 13" descr="C:\Users\kuznetsov-an-120808\Downloads\licens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3933055"/>
                <a:ext cx="779848" cy="684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17"/>
              <p:cNvSpPr txBox="1"/>
              <p:nvPr/>
            </p:nvSpPr>
            <p:spPr>
              <a:xfrm>
                <a:off x="3130341" y="4606329"/>
                <a:ext cx="879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b="1" dirty="0" smtClean="0"/>
                  <a:t>Гермес</a:t>
                </a:r>
              </a:p>
              <a:p>
                <a:pPr algn="ctr"/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2010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020272" y="5265204"/>
              <a:ext cx="11481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Реестр лицензий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5" name="Picture 7" descr="Z:\chernova\логотипы\маленькие лого без надписей\germe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919439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824028" y="5350170"/>
            <a:ext cx="2105598" cy="1355194"/>
            <a:chOff x="4824028" y="5508125"/>
            <a:chExt cx="2105598" cy="1355194"/>
          </a:xfrm>
        </p:grpSpPr>
        <p:sp>
          <p:nvSpPr>
            <p:cNvPr id="33" name="TextBox 15"/>
            <p:cNvSpPr txBox="1"/>
            <p:nvPr/>
          </p:nvSpPr>
          <p:spPr>
            <a:xfrm>
              <a:off x="4824028" y="6297112"/>
              <a:ext cx="957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Цербер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2010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781501" y="6309320"/>
              <a:ext cx="1148125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Учет контрольно-надзорной деятельности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6" name="Picture 8" descr="Z:\chernova\логотипы\маленькие лого без надписей\cerberu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124" y="5508125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1324127" y="4869160"/>
            <a:ext cx="1962947" cy="1313090"/>
            <a:chOff x="2368720" y="5465161"/>
            <a:chExt cx="1962947" cy="1313090"/>
          </a:xfrm>
        </p:grpSpPr>
        <p:sp>
          <p:nvSpPr>
            <p:cNvPr id="27" name="TextBox 18"/>
            <p:cNvSpPr txBox="1"/>
            <p:nvPr/>
          </p:nvSpPr>
          <p:spPr>
            <a:xfrm>
              <a:off x="3527884" y="6293665"/>
              <a:ext cx="803783" cy="484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err="1" smtClean="0"/>
                <a:t>Ассоль</a:t>
              </a:r>
              <a:endParaRPr lang="ru-RU" b="1" dirty="0" smtClean="0"/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2011 - 2013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68720" y="5758297"/>
              <a:ext cx="1148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Генератор отчетов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7" name="Picture 9" descr="Z:\chernova\логотипы\маленькие лого без надписей\asso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972" y="5465161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92892" y="3725792"/>
            <a:ext cx="1938848" cy="1330678"/>
            <a:chOff x="292892" y="3725792"/>
            <a:chExt cx="1938848" cy="1330678"/>
          </a:xfrm>
        </p:grpSpPr>
        <p:sp>
          <p:nvSpPr>
            <p:cNvPr id="23" name="TextBox 29"/>
            <p:cNvSpPr txBox="1"/>
            <p:nvPr/>
          </p:nvSpPr>
          <p:spPr>
            <a:xfrm>
              <a:off x="1529416" y="4571883"/>
              <a:ext cx="632992" cy="484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Икар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2012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92892" y="4005064"/>
              <a:ext cx="11481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Каталог адресов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8" name="Picture 10" descr="Z:\chernova\логотипы\ikar\ikar-8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740" y="3725792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0" y="2327151"/>
            <a:ext cx="2107472" cy="1295624"/>
            <a:chOff x="0" y="2327151"/>
            <a:chExt cx="2107472" cy="1295624"/>
          </a:xfrm>
        </p:grpSpPr>
        <p:sp>
          <p:nvSpPr>
            <p:cNvPr id="17" name="TextBox 38"/>
            <p:cNvSpPr txBox="1"/>
            <p:nvPr/>
          </p:nvSpPr>
          <p:spPr>
            <a:xfrm>
              <a:off x="1253509" y="3138189"/>
              <a:ext cx="853963" cy="484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Сирано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2013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0" y="2549651"/>
              <a:ext cx="1148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Система раннего оповещения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9" name="Picture 11" descr="Z:\chernova\логотипы\маленькие лого без надписей\sirano-mini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2327151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1443147" y="224644"/>
            <a:ext cx="2336765" cy="1317034"/>
            <a:chOff x="1443147" y="224644"/>
            <a:chExt cx="2336765" cy="1317034"/>
          </a:xfrm>
        </p:grpSpPr>
        <p:sp>
          <p:nvSpPr>
            <p:cNvPr id="42" name="TextBox 18"/>
            <p:cNvSpPr txBox="1"/>
            <p:nvPr/>
          </p:nvSpPr>
          <p:spPr>
            <a:xfrm>
              <a:off x="2973281" y="1018458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Дюма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2014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43147" y="404664"/>
              <a:ext cx="1472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Генератор писем и указаний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60" name="Picture 12" descr="Z:\chernova\логотипы\duma\duma-8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908" y="224644"/>
              <a:ext cx="7620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031940" y="0"/>
            <a:ext cx="1883105" cy="1649852"/>
            <a:chOff x="4031940" y="0"/>
            <a:chExt cx="1883105" cy="1649852"/>
          </a:xfrm>
        </p:grpSpPr>
        <p:grpSp>
          <p:nvGrpSpPr>
            <p:cNvPr id="11" name="Группа 12"/>
            <p:cNvGrpSpPr/>
            <p:nvPr/>
          </p:nvGrpSpPr>
          <p:grpSpPr>
            <a:xfrm>
              <a:off x="4031940" y="224174"/>
              <a:ext cx="1067219" cy="1425678"/>
              <a:chOff x="961494" y="3576704"/>
              <a:chExt cx="1152303" cy="1539340"/>
            </a:xfrm>
          </p:grpSpPr>
          <p:pic>
            <p:nvPicPr>
              <p:cNvPr id="20" name="Picture 3" descr="C:\Users\kuznetsov-an-120808\Downloads\Adobe_Cs5_png__s_and_psd_by_osdx\Blank png\l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064" y="3576704"/>
                <a:ext cx="677640" cy="677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32"/>
              <p:cNvSpPr txBox="1"/>
              <p:nvPr/>
            </p:nvSpPr>
            <p:spPr>
              <a:xfrm>
                <a:off x="961494" y="4315825"/>
                <a:ext cx="115230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 smtClean="0"/>
                  <a:t>Кадровая</a:t>
                </a:r>
              </a:p>
              <a:p>
                <a:pPr algn="ctr"/>
                <a:r>
                  <a:rPr lang="ru-RU" b="1" dirty="0" smtClean="0"/>
                  <a:t>Система</a:t>
                </a:r>
              </a:p>
              <a:p>
                <a:pPr algn="ctr"/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2006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908282" y="0"/>
              <a:ext cx="1006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Каталог сотрудников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61" name="Picture 13" descr="Z:\chernova\логотипы\маленькие лого без надписей\pasport80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0907"/>
              <a:ext cx="76200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323528" y="1027127"/>
            <a:ext cx="2336225" cy="1317387"/>
            <a:chOff x="323528" y="1027127"/>
            <a:chExt cx="2336225" cy="1317387"/>
          </a:xfrm>
        </p:grpSpPr>
        <p:sp>
          <p:nvSpPr>
            <p:cNvPr id="19" name="TextBox 35"/>
            <p:cNvSpPr txBox="1"/>
            <p:nvPr/>
          </p:nvSpPr>
          <p:spPr>
            <a:xfrm>
              <a:off x="1859461" y="1859928"/>
              <a:ext cx="800292" cy="48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/>
                <a:t>Тор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2013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3528" y="1300698"/>
              <a:ext cx="14726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Каталог учреждений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62" name="Picture 14" descr="Z:\chernova\логотипы\tor\tor-mini2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465" y="1027127"/>
              <a:ext cx="754319" cy="8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162654" y="5320336"/>
            <a:ext cx="2469332" cy="1514092"/>
            <a:chOff x="2162654" y="5320336"/>
            <a:chExt cx="2469332" cy="1514092"/>
          </a:xfrm>
        </p:grpSpPr>
        <p:sp>
          <p:nvSpPr>
            <p:cNvPr id="103" name="TextBox 102"/>
            <p:cNvSpPr txBox="1"/>
            <p:nvPr/>
          </p:nvSpPr>
          <p:spPr>
            <a:xfrm>
              <a:off x="2162654" y="6400767"/>
              <a:ext cx="1389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Пользовательская документация по ИС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3360837" y="5320336"/>
              <a:ext cx="1271149" cy="1514092"/>
              <a:chOff x="2032827" y="4757939"/>
              <a:chExt cx="1271149" cy="1514092"/>
            </a:xfrm>
          </p:grpSpPr>
          <p:sp>
            <p:nvSpPr>
              <p:cNvPr id="25" name="TextBox 19"/>
              <p:cNvSpPr txBox="1"/>
              <p:nvPr/>
            </p:nvSpPr>
            <p:spPr>
              <a:xfrm>
                <a:off x="2032827" y="5530899"/>
                <a:ext cx="1271149" cy="741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 smtClean="0"/>
                  <a:t>Справочная</a:t>
                </a:r>
              </a:p>
              <a:p>
                <a:pPr algn="ctr"/>
                <a:r>
                  <a:rPr lang="ru-RU" b="1" dirty="0" smtClean="0"/>
                  <a:t>Система</a:t>
                </a:r>
              </a:p>
              <a:p>
                <a:pPr algn="ctr"/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2012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76" name="Picture 4" descr="Z:\chernova\логотипы\маленькие лого без надписей\vesta-yellow-80.pn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87401" y="4757939"/>
                <a:ext cx="762000" cy="88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674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42" y="8760"/>
            <a:ext cx="9146242" cy="1080000"/>
          </a:xfrm>
        </p:spPr>
        <p:txBody>
          <a:bodyPr>
            <a:noAutofit/>
          </a:bodyPr>
          <a:lstStyle/>
          <a:p>
            <a:pPr marL="361950" algn="l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Схема работы системы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(импорт продукции)</a:t>
            </a:r>
          </a:p>
        </p:txBody>
      </p:sp>
      <p:pic>
        <p:nvPicPr>
          <p:cNvPr id="5" name="Содержимое 6" descr="Shema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250218"/>
            <a:ext cx="6200775" cy="4591050"/>
          </a:xfrm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6299770" y="1088740"/>
            <a:ext cx="2916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1) На СВХ поступает импортный груз для ветеринарного досмотра и полного таможенного оформления. Здесь оформляется ветеринарный сертификат для перевозки груза на склад получателя.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336282" y="2312876"/>
            <a:ext cx="2916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2) Груз следует по оформленному ветеринарному сертификату на склад получателя; при поступлении груза на склад информация о нем поступает во входной журнал склада, а ветеринарный сертификат гасится. 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6372795" y="3681028"/>
            <a:ext cx="2843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3) При отправлении груза конечному получателю или на другой склад оформляется новый ветеринарный сопроводительный документ (ветеринарная справка или свидетельство)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6372795" y="5072987"/>
            <a:ext cx="2843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4) Груз по оформленному ВСД следует на другой склад или направляется конечному получателю; конечный получатель гасит ВСД, по которому поступил груз</a:t>
            </a:r>
          </a:p>
        </p:txBody>
      </p:sp>
      <p:pic>
        <p:nvPicPr>
          <p:cNvPr id="12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pPr marL="361950" algn="l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 продукции на складе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396" y="1201976"/>
            <a:ext cx="33124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системе Меркурий реализовано ведение журнала входной и вырабатываемой поднадзорной продукции на всех предприятиях, входящих в цепочку поставок.</a:t>
            </a:r>
          </a:p>
          <a:p>
            <a:pPr defTabSz="914400">
              <a:buClrTx/>
              <a:buSzTx/>
              <a:buFontTx/>
              <a:buNone/>
            </a:pPr>
            <a:endParaRPr lang="ru-RU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Реализована возможность формирования отчета о наличии продукции на предприятии за любой указанный промежуток времени.</a:t>
            </a:r>
            <a:endParaRPr lang="en-US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Содержимое 6" descr="стат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070372"/>
            <a:ext cx="8329613" cy="4598988"/>
          </a:xfrm>
        </p:spPr>
      </p:pic>
      <p:pic>
        <p:nvPicPr>
          <p:cNvPr id="7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6"/>
            <a:ext cx="9144000" cy="1080000"/>
          </a:xfrm>
        </p:spPr>
        <p:txBody>
          <a:bodyPr>
            <a:normAutofit/>
          </a:bodyPr>
          <a:lstStyle/>
          <a:p>
            <a:pPr marL="361950" algn="l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работы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80" y="1232756"/>
            <a:ext cx="8640000" cy="5073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100" u="sng" dirty="0" smtClean="0"/>
              <a:t>Система базируется на процессном подходе </a:t>
            </a:r>
            <a:r>
              <a:rPr lang="ru-RU" sz="2100" dirty="0" smtClean="0"/>
              <a:t>– без ввода информации на входе невозможно оформить Ветеринарный документ (на реализацию или перемещение) в системе и вывести подконтрольный товар из системы в конце жизни товара.</a:t>
            </a:r>
            <a:endParaRPr lang="ru-RU" sz="21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1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1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1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1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100" dirty="0" smtClean="0"/>
              <a:t>Ввод информации в систему осуществляется по определенным правилам (последовательность ввода данных, изменения введенных данных и вывода данных)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881934"/>
            <a:ext cx="5400000" cy="2095238"/>
          </a:xfrm>
          <a:prstGeom prst="rect">
            <a:avLst/>
          </a:prstGeom>
        </p:spPr>
      </p:pic>
      <p:pic>
        <p:nvPicPr>
          <p:cNvPr id="5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 marL="361950" algn="l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Схема э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лектронного документооборота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956"/>
            <a:ext cx="9144000" cy="3578087"/>
          </a:xfrm>
          <a:prstGeom prst="rect">
            <a:avLst/>
          </a:prstGeom>
        </p:spPr>
      </p:pic>
      <p:pic>
        <p:nvPicPr>
          <p:cNvPr id="5" name="Picture 2" descr="Z:\chernova\логотипы\mini\mercu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31" r="28696" b="17069"/>
          <a:stretch/>
        </p:blipFill>
        <p:spPr bwMode="auto">
          <a:xfrm>
            <a:off x="-2242" y="0"/>
            <a:ext cx="3257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242" y="1080000"/>
            <a:ext cx="91462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3438</Words>
  <Application>Microsoft Office PowerPoint</Application>
  <PresentationFormat>Экран (4:3)</PresentationFormat>
  <Paragraphs>360</Paragraphs>
  <Slides>32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Tahoma</vt:lpstr>
      <vt:lpstr>Times New Roman</vt:lpstr>
      <vt:lpstr>Wingdings</vt:lpstr>
      <vt:lpstr>Тема Office</vt:lpstr>
      <vt:lpstr>Электронная сертификация в ветеринарии</vt:lpstr>
      <vt:lpstr>Правовой статус</vt:lpstr>
      <vt:lpstr>Презентация PowerPoint</vt:lpstr>
      <vt:lpstr>Презентация PowerPoint</vt:lpstr>
      <vt:lpstr>Презентация PowerPoint</vt:lpstr>
      <vt:lpstr>Схема работы системы  (импорт продукции)</vt:lpstr>
      <vt:lpstr>Учет продукции на складе</vt:lpstr>
      <vt:lpstr>Особенности работы системы</vt:lpstr>
      <vt:lpstr>Схема электронного документооборота</vt:lpstr>
      <vt:lpstr>Презентация PowerPoint</vt:lpstr>
      <vt:lpstr>Подготовка к электронной сертификации</vt:lpstr>
      <vt:lpstr>Презентация PowerPoint</vt:lpstr>
      <vt:lpstr>Что предпринять участникам рынка?</vt:lpstr>
      <vt:lpstr>Получение доступа</vt:lpstr>
      <vt:lpstr>Презентация PowerPoint</vt:lpstr>
      <vt:lpstr>Выбор способа взаимодействия с  ФГИС «Меркурий»</vt:lpstr>
      <vt:lpstr>Прослеживаемость при производстве</vt:lpstr>
      <vt:lpstr>Прослеживаемость высокого разрешения</vt:lpstr>
      <vt:lpstr>Прослеживаемость низкого разрешения</vt:lpstr>
      <vt:lpstr>Интеграционный шлюз</vt:lpstr>
      <vt:lpstr>Интеграционный шлюз. Мастер-данные</vt:lpstr>
      <vt:lpstr>Интеграционный шлюз. Мастер-данные</vt:lpstr>
      <vt:lpstr>Оформление входящей партии (приемка) </vt:lpstr>
      <vt:lpstr>Оформление входящей партии (приемка) </vt:lpstr>
      <vt:lpstr>Оформление входящей партии (приемка) </vt:lpstr>
      <vt:lpstr>Производство</vt:lpstr>
      <vt:lpstr>Новое. Незавершенное производство</vt:lpstr>
      <vt:lpstr>Инвентаризация</vt:lpstr>
      <vt:lpstr>Отгрузка</vt:lpstr>
      <vt:lpstr>Отгрузка</vt:lpstr>
      <vt:lpstr>Новое. Электронная справка, подтверждающая безопасность молока-сырья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Евгения Додонова</cp:lastModifiedBy>
  <cp:revision>503</cp:revision>
  <dcterms:created xsi:type="dcterms:W3CDTF">2013-06-21T06:41:49Z</dcterms:created>
  <dcterms:modified xsi:type="dcterms:W3CDTF">2017-10-10T13:41:23Z</dcterms:modified>
</cp:coreProperties>
</file>