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6196" r:id="rId2"/>
  </p:sldMasterIdLst>
  <p:notesMasterIdLst>
    <p:notesMasterId r:id="rId39"/>
  </p:notesMasterIdLst>
  <p:handoutMasterIdLst>
    <p:handoutMasterId r:id="rId40"/>
  </p:handoutMasterIdLst>
  <p:sldIdLst>
    <p:sldId id="256" r:id="rId3"/>
    <p:sldId id="336" r:id="rId4"/>
    <p:sldId id="370" r:id="rId5"/>
    <p:sldId id="371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287" r:id="rId16"/>
    <p:sldId id="288" r:id="rId17"/>
    <p:sldId id="304" r:id="rId18"/>
    <p:sldId id="358" r:id="rId19"/>
    <p:sldId id="359" r:id="rId20"/>
    <p:sldId id="360" r:id="rId21"/>
    <p:sldId id="372" r:id="rId22"/>
    <p:sldId id="341" r:id="rId23"/>
    <p:sldId id="342" r:id="rId24"/>
    <p:sldId id="343" r:id="rId25"/>
    <p:sldId id="344" r:id="rId26"/>
    <p:sldId id="345" r:id="rId27"/>
    <p:sldId id="347" r:id="rId28"/>
    <p:sldId id="348" r:id="rId29"/>
    <p:sldId id="349" r:id="rId30"/>
    <p:sldId id="350" r:id="rId31"/>
    <p:sldId id="351" r:id="rId32"/>
    <p:sldId id="355" r:id="rId33"/>
    <p:sldId id="352" r:id="rId34"/>
    <p:sldId id="356" r:id="rId35"/>
    <p:sldId id="353" r:id="rId36"/>
    <p:sldId id="354" r:id="rId37"/>
    <p:sldId id="357" r:id="rId38"/>
  </p:sldIdLst>
  <p:sldSz cx="12192000" cy="6858000"/>
  <p:notesSz cx="6797675" cy="9928225"/>
  <p:defaultTextStyle>
    <a:defPPr>
      <a:defRPr lang="ru-RU"/>
    </a:defPPr>
    <a:lvl1pPr algn="l" rtl="0" fontAlgn="base">
      <a:spcBef>
        <a:spcPct val="20000"/>
      </a:spcBef>
      <a:spcAft>
        <a:spcPct val="0"/>
      </a:spcAft>
      <a:buFont typeface="Wingdings" pitchFamily="2" charset="2"/>
      <a:buChar char="§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Wingdings" pitchFamily="2" charset="2"/>
      <a:buChar char="§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Wingdings" pitchFamily="2" charset="2"/>
      <a:buChar char="§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Wingdings" pitchFamily="2" charset="2"/>
      <a:buChar char="§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Wingdings" pitchFamily="2" charset="2"/>
      <a:buChar char="§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C1B3A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79" autoAdjust="0"/>
    <p:restoredTop sz="94684" autoAdjust="0"/>
  </p:normalViewPr>
  <p:slideViewPr>
    <p:cSldViewPr>
      <p:cViewPr varScale="1">
        <p:scale>
          <a:sx n="89" d="100"/>
          <a:sy n="89" d="100"/>
        </p:scale>
        <p:origin x="49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2" y="105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F5913-B001-4B96-ACA7-51B666AECB74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A5F2A2-AED3-4E1A-B6AF-E2D1B0DFAF70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r"/>
          <a:r>
            <a:rPr lang="ru-RU" sz="1400" b="1" dirty="0">
              <a:solidFill>
                <a:srgbClr val="C00000"/>
              </a:solidFill>
            </a:rPr>
            <a:t>Не работать до 01.01.2018</a:t>
          </a:r>
        </a:p>
      </dgm:t>
    </dgm:pt>
    <dgm:pt modelId="{6B82EB28-779F-4DF6-A066-2EB6D468322C}" type="parTrans" cxnId="{BC793D8C-AD1D-4128-B13A-E3A7C5045315}">
      <dgm:prSet/>
      <dgm:spPr/>
      <dgm:t>
        <a:bodyPr/>
        <a:lstStyle/>
        <a:p>
          <a:endParaRPr lang="ru-RU"/>
        </a:p>
      </dgm:t>
    </dgm:pt>
    <dgm:pt modelId="{A3187830-863A-40C0-AF32-75484405BDE8}" type="sibTrans" cxnId="{BC793D8C-AD1D-4128-B13A-E3A7C504531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3BB724-34DB-415D-A357-554D4A971DE8}">
      <dgm:prSet phldrT="[Text]" custT="1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r"/>
          <a:r>
            <a:rPr lang="ru-RU" sz="1400" b="1" dirty="0">
              <a:solidFill>
                <a:srgbClr val="FF6600"/>
              </a:solidFill>
            </a:rPr>
            <a:t>Доступ</a:t>
          </a:r>
          <a:r>
            <a:rPr lang="en-US" sz="1400" b="1" dirty="0">
              <a:solidFill>
                <a:srgbClr val="FF6600"/>
              </a:solidFill>
            </a:rPr>
            <a:t> </a:t>
          </a:r>
          <a:r>
            <a:rPr lang="ru-RU" sz="1400" b="1" dirty="0">
              <a:solidFill>
                <a:srgbClr val="FF6600"/>
              </a:solidFill>
            </a:rPr>
            <a:t>к ГИС Меркурий через </a:t>
          </a:r>
          <a:r>
            <a:rPr lang="en-US" sz="1400" b="1" dirty="0">
              <a:solidFill>
                <a:srgbClr val="FF6600"/>
              </a:solidFill>
            </a:rPr>
            <a:t>Web</a:t>
          </a:r>
          <a:endParaRPr lang="ru-RU" sz="1400" b="1" dirty="0">
            <a:solidFill>
              <a:srgbClr val="FF6600"/>
            </a:solidFill>
          </a:endParaRPr>
        </a:p>
      </dgm:t>
    </dgm:pt>
    <dgm:pt modelId="{5741D9C1-6270-4196-9F59-BA65220E2251}" type="parTrans" cxnId="{B2F57448-73EF-412F-9B82-5516DCC404B9}">
      <dgm:prSet/>
      <dgm:spPr/>
      <dgm:t>
        <a:bodyPr/>
        <a:lstStyle/>
        <a:p>
          <a:endParaRPr lang="ru-RU"/>
        </a:p>
      </dgm:t>
    </dgm:pt>
    <dgm:pt modelId="{9EDB0C76-7E41-410E-80A0-EDF57D4056EA}" type="sibTrans" cxnId="{B2F57448-73EF-412F-9B82-5516DCC404B9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FE7ED81-6460-410D-94FE-F8E8ADD7D082}">
      <dgm:prSet phldrT="[Text]" custT="1"/>
      <dgm:spPr>
        <a:solidFill>
          <a:srgbClr val="92CDD2"/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r"/>
          <a:r>
            <a:rPr lang="ru-RU" sz="1400" b="1" dirty="0">
              <a:solidFill>
                <a:schemeClr val="accent2">
                  <a:lumMod val="75000"/>
                </a:schemeClr>
              </a:solidFill>
            </a:rPr>
            <a:t>Интеграция с региональными</a:t>
          </a:r>
          <a:br>
            <a:rPr lang="ru-RU" sz="1400" b="1" dirty="0">
              <a:solidFill>
                <a:schemeClr val="accent2">
                  <a:lumMod val="75000"/>
                </a:schemeClr>
              </a:solidFill>
            </a:rPr>
          </a:br>
          <a:r>
            <a:rPr lang="ru-RU" sz="1400" b="1" dirty="0">
              <a:solidFill>
                <a:schemeClr val="accent2">
                  <a:lumMod val="75000"/>
                </a:schemeClr>
              </a:solidFill>
            </a:rPr>
            <a:t> ветеринарными программами</a:t>
          </a:r>
        </a:p>
      </dgm:t>
    </dgm:pt>
    <dgm:pt modelId="{7BD62F08-2D53-4E80-AB04-65596E7193D0}" type="parTrans" cxnId="{F9F59FF4-9006-4037-B889-F0F6922A3499}">
      <dgm:prSet/>
      <dgm:spPr/>
      <dgm:t>
        <a:bodyPr/>
        <a:lstStyle/>
        <a:p>
          <a:endParaRPr lang="ru-RU"/>
        </a:p>
      </dgm:t>
    </dgm:pt>
    <dgm:pt modelId="{D8B3174D-3790-451B-8D29-3AD476A2CA05}" type="sibTrans" cxnId="{F9F59FF4-9006-4037-B889-F0F6922A3499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/>
          </a:solidFill>
        </a:ln>
      </dgm:spPr>
      <dgm:t>
        <a:bodyPr/>
        <a:lstStyle/>
        <a:p>
          <a:endParaRPr lang="ru-RU"/>
        </a:p>
      </dgm:t>
    </dgm:pt>
    <dgm:pt modelId="{22B96833-E882-42D5-A8A0-61403394CD26}">
      <dgm:prSet phldrT="[Text]"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algn="r"/>
          <a:r>
            <a:rPr lang="ru-RU" b="1" dirty="0">
              <a:solidFill>
                <a:srgbClr val="007033"/>
              </a:solidFill>
            </a:rPr>
            <a:t>Интеграция</a:t>
          </a:r>
          <a:br>
            <a:rPr lang="ru-RU" b="1" dirty="0">
              <a:solidFill>
                <a:srgbClr val="007033"/>
              </a:solidFill>
            </a:rPr>
          </a:br>
          <a:r>
            <a:rPr lang="ru-RU" b="1" dirty="0">
              <a:solidFill>
                <a:srgbClr val="007033"/>
              </a:solidFill>
            </a:rPr>
            <a:t>с ФГИС Меркурий</a:t>
          </a:r>
        </a:p>
      </dgm:t>
    </dgm:pt>
    <dgm:pt modelId="{AD1B5A6A-781B-4FE5-8107-75D7A5A23369}" type="parTrans" cxnId="{DE9EE920-84FD-4A64-B322-8FFA700B91E5}">
      <dgm:prSet/>
      <dgm:spPr/>
      <dgm:t>
        <a:bodyPr/>
        <a:lstStyle/>
        <a:p>
          <a:endParaRPr lang="ru-RU"/>
        </a:p>
      </dgm:t>
    </dgm:pt>
    <dgm:pt modelId="{8BD7D027-CFD0-4DB1-B1BC-94AFB4DDD79D}" type="sibTrans" cxnId="{DE9EE920-84FD-4A64-B322-8FFA700B91E5}">
      <dgm:prSet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2AE3874-BF40-46A1-B3E0-F645FF7AD035}" type="pres">
      <dgm:prSet presAssocID="{FBAF5913-B001-4B96-ACA7-51B666AECB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0F3FD80-77AF-4D30-AF0B-5AA135BDA855}" type="pres">
      <dgm:prSet presAssocID="{FBAF5913-B001-4B96-ACA7-51B666AECB74}" presName="dot1" presStyleLbl="alignNode1" presStyleIdx="0" presStyleCnt="13" custLinFactX="-247657" custLinFactNeighborX="-300000" custLinFactNeighborY="6776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21F9B13-B972-4063-9FCE-2D21C6673F3C}" type="pres">
      <dgm:prSet presAssocID="{FBAF5913-B001-4B96-ACA7-51B666AECB74}" presName="dot2" presStyleLbl="alignNode1" presStyleIdx="1" presStyleCnt="13" custLinFactX="-304171" custLinFactY="8421" custLinFactNeighborX="-400000" custLinFactNeighborY="100000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8840181-D3E6-4E29-8AE3-2A71685775A6}" type="pres">
      <dgm:prSet presAssocID="{FBAF5913-B001-4B96-ACA7-51B666AECB74}" presName="dot3" presStyleLbl="alignNode1" presStyleIdx="2" presStyleCnt="13" custLinFactX="-400000" custLinFactNeighborX="-406689" custLinFactNeighborY="7221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F2F0EC9-D9FC-43CE-8F2A-B350A0E7AF89}" type="pres">
      <dgm:prSet presAssocID="{FBAF5913-B001-4B96-ACA7-51B666AECB74}" presName="dot4" presStyleLbl="alignNode1" presStyleIdx="3" presStyleCnt="13" custLinFactX="-416608" custLinFactNeighborX="-500000" custLinFactNeighborY="33282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CA582FC1-783E-402E-B1E9-80D8446D0165}" type="pres">
      <dgm:prSet presAssocID="{FBAF5913-B001-4B96-ACA7-51B666AECB74}" presName="dot5" presStyleLbl="alignNode1" presStyleIdx="4" presStyleCnt="13" custLinFactX="-100000" custLinFactNeighborX="-156355" custLinFactNeighborY="-26738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123CDBF-E86C-4923-B011-5A8AE49A48F1}" type="pres">
      <dgm:prSet presAssocID="{FBAF5913-B001-4B96-ACA7-51B666AECB74}" presName="dot6" presStyleLbl="alignNode1" presStyleIdx="5" presStyleCnt="13" custLinFactY="-56737" custLinFactNeighborX="45211" custLinFactNeighborY="-100000"/>
      <dgm:spPr/>
    </dgm:pt>
    <dgm:pt modelId="{57B8E336-7C64-4A9E-91B3-01E2A2C6530E}" type="pres">
      <dgm:prSet presAssocID="{FBAF5913-B001-4B96-ACA7-51B666AECB74}" presName="dotArrow1" presStyleLbl="alignNode1" presStyleIdx="6" presStyleCnt="13" custLinFactY="-144941" custLinFactNeighborY="-200000"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</dgm:pt>
    <dgm:pt modelId="{C8EBCFF4-FD95-4B9F-B3EA-6832FC27FA54}" type="pres">
      <dgm:prSet presAssocID="{FBAF5913-B001-4B96-ACA7-51B666AECB74}" presName="dotArrow2" presStyleLbl="alignNode1" presStyleIdx="7" presStyleCnt="13" custLinFactY="-144941" custLinFactNeighborY="-200000"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</dgm:pt>
    <dgm:pt modelId="{EACC43E2-5E20-4B7D-8A35-524E1C496EDE}" type="pres">
      <dgm:prSet presAssocID="{FBAF5913-B001-4B96-ACA7-51B666AECB74}" presName="dotArrow3" presStyleLbl="alignNode1" presStyleIdx="8" presStyleCnt="13" custLinFactY="-144941" custLinFactNeighborY="-200000"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</dgm:pt>
    <dgm:pt modelId="{EEB031D3-29FD-410E-920A-D28D24C02C6B}" type="pres">
      <dgm:prSet presAssocID="{FBAF5913-B001-4B96-ACA7-51B666AECB74}" presName="dotArrow4" presStyleLbl="alignNode1" presStyleIdx="9" presStyleCnt="13" custLinFactY="-164305" custLinFactNeighborY="-200000"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</dgm:pt>
    <dgm:pt modelId="{0316CBD3-0A27-463B-9A0A-ABF48F64E94B}" type="pres">
      <dgm:prSet presAssocID="{FBAF5913-B001-4B96-ACA7-51B666AECB74}" presName="dotArrow5" presStyleLbl="alignNode1" presStyleIdx="10" presStyleCnt="13" custLinFactY="-144941" custLinFactNeighborY="-200000"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</dgm:pt>
    <dgm:pt modelId="{21433036-77AB-4217-AE7E-15D40227CFCB}" type="pres">
      <dgm:prSet presAssocID="{FBAF5913-B001-4B96-ACA7-51B666AECB74}" presName="dotArrow6" presStyleLbl="alignNode1" presStyleIdx="11" presStyleCnt="13" custLinFactY="-144941" custLinFactNeighborY="-200000"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</dgm:pt>
    <dgm:pt modelId="{6A3CCAFF-3EFE-4D93-9634-F0910710C7B0}" type="pres">
      <dgm:prSet presAssocID="{FBAF5913-B001-4B96-ACA7-51B666AECB74}" presName="dotArrow7" presStyleLbl="alignNode1" presStyleIdx="12" presStyleCnt="13" custLinFactY="-144941" custLinFactNeighborY="-200000"/>
      <dgm:spPr>
        <a:solidFill>
          <a:schemeClr val="accent1">
            <a:lumMod val="75000"/>
          </a:schemeClr>
        </a:solidFill>
        <a:ln>
          <a:solidFill>
            <a:schemeClr val="accent5">
              <a:lumMod val="50000"/>
            </a:schemeClr>
          </a:solidFill>
        </a:ln>
      </dgm:spPr>
    </dgm:pt>
    <dgm:pt modelId="{8762167C-53A3-4C6B-99AF-2E49DA4BBFDE}" type="pres">
      <dgm:prSet presAssocID="{49A5F2A2-AED3-4E1A-B6AF-E2D1B0DFAF70}" presName="parTx1" presStyleLbl="node1" presStyleIdx="0" presStyleCnt="4" custScaleX="143726" custLinFactNeighborX="-50764" custLinFactNeighborY="19750"/>
      <dgm:spPr/>
      <dgm:t>
        <a:bodyPr/>
        <a:lstStyle/>
        <a:p>
          <a:endParaRPr lang="ru-RU"/>
        </a:p>
      </dgm:t>
    </dgm:pt>
    <dgm:pt modelId="{CF16F64B-D39E-4ED0-9A6F-EE13D54F6B84}" type="pres">
      <dgm:prSet presAssocID="{A3187830-863A-40C0-AF32-75484405BDE8}" presName="picture1" presStyleCnt="0"/>
      <dgm:spPr/>
    </dgm:pt>
    <dgm:pt modelId="{8DAAB16F-EE22-418B-B8E5-98357A8C2AA2}" type="pres">
      <dgm:prSet presAssocID="{A3187830-863A-40C0-AF32-75484405BDE8}" presName="imageRepeatNode" presStyleLbl="fgImgPlace1" presStyleIdx="0" presStyleCnt="4" custLinFactNeighborX="-96893"/>
      <dgm:spPr/>
      <dgm:t>
        <a:bodyPr/>
        <a:lstStyle/>
        <a:p>
          <a:endParaRPr lang="ru-RU"/>
        </a:p>
      </dgm:t>
    </dgm:pt>
    <dgm:pt modelId="{BA16B02F-B51C-4248-BCCF-D75F96887A7E}" type="pres">
      <dgm:prSet presAssocID="{5F3BB724-34DB-415D-A357-554D4A971DE8}" presName="parTx2" presStyleLbl="node1" presStyleIdx="1" presStyleCnt="4" custScaleX="139641" custScaleY="116642" custLinFactNeighborX="-32282" custLinFactNeighborY="-67868"/>
      <dgm:spPr/>
      <dgm:t>
        <a:bodyPr/>
        <a:lstStyle/>
        <a:p>
          <a:endParaRPr lang="ru-RU"/>
        </a:p>
      </dgm:t>
    </dgm:pt>
    <dgm:pt modelId="{4EFDD3E4-2FBA-4900-A748-FE3BE0DDBBB2}" type="pres">
      <dgm:prSet presAssocID="{9EDB0C76-7E41-410E-80A0-EDF57D4056EA}" presName="picture2" presStyleCnt="0"/>
      <dgm:spPr/>
    </dgm:pt>
    <dgm:pt modelId="{E5753A24-DE8E-4471-A363-B735C94282B8}" type="pres">
      <dgm:prSet presAssocID="{9EDB0C76-7E41-410E-80A0-EDF57D4056EA}" presName="imageRepeatNode" presStyleLbl="fgImgPlace1" presStyleIdx="1" presStyleCnt="4" custLinFactNeighborX="-76332" custLinFactNeighborY="-34834"/>
      <dgm:spPr/>
      <dgm:t>
        <a:bodyPr/>
        <a:lstStyle/>
        <a:p>
          <a:endParaRPr lang="ru-RU"/>
        </a:p>
      </dgm:t>
    </dgm:pt>
    <dgm:pt modelId="{EF3D6D7C-B502-4BD6-A5F3-9601D459653E}" type="pres">
      <dgm:prSet presAssocID="{4FE7ED81-6460-410D-94FE-F8E8ADD7D082}" presName="parTx3" presStyleLbl="node1" presStyleIdx="2" presStyleCnt="4" custScaleX="202335" custScaleY="122736" custLinFactNeighborX="-3918" custLinFactNeighborY="-96202"/>
      <dgm:spPr/>
      <dgm:t>
        <a:bodyPr/>
        <a:lstStyle/>
        <a:p>
          <a:endParaRPr lang="ru-RU"/>
        </a:p>
      </dgm:t>
    </dgm:pt>
    <dgm:pt modelId="{738D0805-EBAA-418A-8CB9-C3177AEB1CCE}" type="pres">
      <dgm:prSet presAssocID="{D8B3174D-3790-451B-8D29-3AD476A2CA05}" presName="picture3" presStyleCnt="0"/>
      <dgm:spPr/>
    </dgm:pt>
    <dgm:pt modelId="{D6966F9D-9CB3-4F93-B28E-92D5AC84CB9A}" type="pres">
      <dgm:prSet presAssocID="{D8B3174D-3790-451B-8D29-3AD476A2CA05}" presName="imageRepeatNode" presStyleLbl="fgImgPlace1" presStyleIdx="2" presStyleCnt="4" custLinFactNeighborX="-68517" custLinFactNeighborY="-57998"/>
      <dgm:spPr/>
      <dgm:t>
        <a:bodyPr/>
        <a:lstStyle/>
        <a:p>
          <a:endParaRPr lang="ru-RU"/>
        </a:p>
      </dgm:t>
    </dgm:pt>
    <dgm:pt modelId="{CF02FFDF-B193-4328-9239-0618B024E112}" type="pres">
      <dgm:prSet presAssocID="{22B96833-E882-42D5-A8A0-61403394CD26}" presName="parTx4" presStyleLbl="node1" presStyleIdx="3" presStyleCnt="4" custScaleX="166585" custScaleY="125437" custLinFactNeighborX="16307" custLinFactNeighborY="-81604"/>
      <dgm:spPr/>
      <dgm:t>
        <a:bodyPr/>
        <a:lstStyle/>
        <a:p>
          <a:endParaRPr lang="ru-RU"/>
        </a:p>
      </dgm:t>
    </dgm:pt>
    <dgm:pt modelId="{6342F20F-2ADB-46E4-9140-B0B0E3741606}" type="pres">
      <dgm:prSet presAssocID="{8BD7D027-CFD0-4DB1-B1BC-94AFB4DDD79D}" presName="picture4" presStyleCnt="0"/>
      <dgm:spPr/>
    </dgm:pt>
    <dgm:pt modelId="{723BB162-7EEA-4FAF-A7C7-A6079A706818}" type="pres">
      <dgm:prSet presAssocID="{8BD7D027-CFD0-4DB1-B1BC-94AFB4DDD79D}" presName="imageRepeatNode" presStyleLbl="fgImgPlace1" presStyleIdx="3" presStyleCnt="4" custLinFactNeighborX="9032" custLinFactNeighborY="-45321"/>
      <dgm:spPr/>
      <dgm:t>
        <a:bodyPr/>
        <a:lstStyle/>
        <a:p>
          <a:endParaRPr lang="ru-RU"/>
        </a:p>
      </dgm:t>
    </dgm:pt>
  </dgm:ptLst>
  <dgm:cxnLst>
    <dgm:cxn modelId="{B09FAB84-801B-4385-97F7-82EBC2B78C38}" type="presOf" srcId="{8BD7D027-CFD0-4DB1-B1BC-94AFB4DDD79D}" destId="{723BB162-7EEA-4FAF-A7C7-A6079A706818}" srcOrd="0" destOrd="0" presId="urn:microsoft.com/office/officeart/2008/layout/AscendingPictureAccentProcess"/>
    <dgm:cxn modelId="{091ADC49-EBEE-40D3-9B08-8210424DE9B2}" type="presOf" srcId="{49A5F2A2-AED3-4E1A-B6AF-E2D1B0DFAF70}" destId="{8762167C-53A3-4C6B-99AF-2E49DA4BBFDE}" srcOrd="0" destOrd="0" presId="urn:microsoft.com/office/officeart/2008/layout/AscendingPictureAccentProcess"/>
    <dgm:cxn modelId="{DE9EE920-84FD-4A64-B322-8FFA700B91E5}" srcId="{FBAF5913-B001-4B96-ACA7-51B666AECB74}" destId="{22B96833-E882-42D5-A8A0-61403394CD26}" srcOrd="3" destOrd="0" parTransId="{AD1B5A6A-781B-4FE5-8107-75D7A5A23369}" sibTransId="{8BD7D027-CFD0-4DB1-B1BC-94AFB4DDD79D}"/>
    <dgm:cxn modelId="{25EADD28-C0C8-4B86-AB72-1458A3E8EA40}" type="presOf" srcId="{5F3BB724-34DB-415D-A357-554D4A971DE8}" destId="{BA16B02F-B51C-4248-BCCF-D75F96887A7E}" srcOrd="0" destOrd="0" presId="urn:microsoft.com/office/officeart/2008/layout/AscendingPictureAccentProcess"/>
    <dgm:cxn modelId="{F5FF5617-76B0-48D7-A158-09CFDDB7D621}" type="presOf" srcId="{4FE7ED81-6460-410D-94FE-F8E8ADD7D082}" destId="{EF3D6D7C-B502-4BD6-A5F3-9601D459653E}" srcOrd="0" destOrd="0" presId="urn:microsoft.com/office/officeart/2008/layout/AscendingPictureAccentProcess"/>
    <dgm:cxn modelId="{BC793D8C-AD1D-4128-B13A-E3A7C5045315}" srcId="{FBAF5913-B001-4B96-ACA7-51B666AECB74}" destId="{49A5F2A2-AED3-4E1A-B6AF-E2D1B0DFAF70}" srcOrd="0" destOrd="0" parTransId="{6B82EB28-779F-4DF6-A066-2EB6D468322C}" sibTransId="{A3187830-863A-40C0-AF32-75484405BDE8}"/>
    <dgm:cxn modelId="{FCA44748-6715-4101-A95F-E0F6DE503170}" type="presOf" srcId="{D8B3174D-3790-451B-8D29-3AD476A2CA05}" destId="{D6966F9D-9CB3-4F93-B28E-92D5AC84CB9A}" srcOrd="0" destOrd="0" presId="urn:microsoft.com/office/officeart/2008/layout/AscendingPictureAccentProcess"/>
    <dgm:cxn modelId="{F9F59FF4-9006-4037-B889-F0F6922A3499}" srcId="{FBAF5913-B001-4B96-ACA7-51B666AECB74}" destId="{4FE7ED81-6460-410D-94FE-F8E8ADD7D082}" srcOrd="2" destOrd="0" parTransId="{7BD62F08-2D53-4E80-AB04-65596E7193D0}" sibTransId="{D8B3174D-3790-451B-8D29-3AD476A2CA05}"/>
    <dgm:cxn modelId="{A7A44857-CE7E-4E48-8631-6932624AD2E7}" type="presOf" srcId="{FBAF5913-B001-4B96-ACA7-51B666AECB74}" destId="{E2AE3874-BF40-46A1-B3E0-F645FF7AD035}" srcOrd="0" destOrd="0" presId="urn:microsoft.com/office/officeart/2008/layout/AscendingPictureAccentProcess"/>
    <dgm:cxn modelId="{24D4AB4E-C453-4BCE-B256-62D8E869B211}" type="presOf" srcId="{9EDB0C76-7E41-410E-80A0-EDF57D4056EA}" destId="{E5753A24-DE8E-4471-A363-B735C94282B8}" srcOrd="0" destOrd="0" presId="urn:microsoft.com/office/officeart/2008/layout/AscendingPictureAccentProcess"/>
    <dgm:cxn modelId="{AE947806-ED1B-4D31-8501-0CB8E69CA643}" type="presOf" srcId="{A3187830-863A-40C0-AF32-75484405BDE8}" destId="{8DAAB16F-EE22-418B-B8E5-98357A8C2AA2}" srcOrd="0" destOrd="0" presId="urn:microsoft.com/office/officeart/2008/layout/AscendingPictureAccentProcess"/>
    <dgm:cxn modelId="{B2F57448-73EF-412F-9B82-5516DCC404B9}" srcId="{FBAF5913-B001-4B96-ACA7-51B666AECB74}" destId="{5F3BB724-34DB-415D-A357-554D4A971DE8}" srcOrd="1" destOrd="0" parTransId="{5741D9C1-6270-4196-9F59-BA65220E2251}" sibTransId="{9EDB0C76-7E41-410E-80A0-EDF57D4056EA}"/>
    <dgm:cxn modelId="{A8F7D8E4-A1B4-41DA-9EF5-9B694190EB48}" type="presOf" srcId="{22B96833-E882-42D5-A8A0-61403394CD26}" destId="{CF02FFDF-B193-4328-9239-0618B024E112}" srcOrd="0" destOrd="0" presId="urn:microsoft.com/office/officeart/2008/layout/AscendingPictureAccentProcess"/>
    <dgm:cxn modelId="{870A40DB-EEE8-4242-984A-F0E615F9DAD2}" type="presParOf" srcId="{E2AE3874-BF40-46A1-B3E0-F645FF7AD035}" destId="{00F3FD80-77AF-4D30-AF0B-5AA135BDA855}" srcOrd="0" destOrd="0" presId="urn:microsoft.com/office/officeart/2008/layout/AscendingPictureAccentProcess"/>
    <dgm:cxn modelId="{CA5B9FAE-A3DE-49E0-A527-8FAABF391247}" type="presParOf" srcId="{E2AE3874-BF40-46A1-B3E0-F645FF7AD035}" destId="{B21F9B13-B972-4063-9FCE-2D21C6673F3C}" srcOrd="1" destOrd="0" presId="urn:microsoft.com/office/officeart/2008/layout/AscendingPictureAccentProcess"/>
    <dgm:cxn modelId="{E4BA7771-4E1A-43B3-BEDA-3F5F00F62008}" type="presParOf" srcId="{E2AE3874-BF40-46A1-B3E0-F645FF7AD035}" destId="{18840181-D3E6-4E29-8AE3-2A71685775A6}" srcOrd="2" destOrd="0" presId="urn:microsoft.com/office/officeart/2008/layout/AscendingPictureAccentProcess"/>
    <dgm:cxn modelId="{A6C7D378-9442-498E-966A-4FDBCF54C695}" type="presParOf" srcId="{E2AE3874-BF40-46A1-B3E0-F645FF7AD035}" destId="{9F2F0EC9-D9FC-43CE-8F2A-B350A0E7AF89}" srcOrd="3" destOrd="0" presId="urn:microsoft.com/office/officeart/2008/layout/AscendingPictureAccentProcess"/>
    <dgm:cxn modelId="{A6A0FA2B-903F-454A-B2F6-413AEAFFBE34}" type="presParOf" srcId="{E2AE3874-BF40-46A1-B3E0-F645FF7AD035}" destId="{CA582FC1-783E-402E-B1E9-80D8446D0165}" srcOrd="4" destOrd="0" presId="urn:microsoft.com/office/officeart/2008/layout/AscendingPictureAccentProcess"/>
    <dgm:cxn modelId="{190A751C-5C27-4342-94C3-AA9BED5D13EF}" type="presParOf" srcId="{E2AE3874-BF40-46A1-B3E0-F645FF7AD035}" destId="{4123CDBF-E86C-4923-B011-5A8AE49A48F1}" srcOrd="5" destOrd="0" presId="urn:microsoft.com/office/officeart/2008/layout/AscendingPictureAccentProcess"/>
    <dgm:cxn modelId="{8B656BB0-DEC2-42EE-B630-30C74189C356}" type="presParOf" srcId="{E2AE3874-BF40-46A1-B3E0-F645FF7AD035}" destId="{57B8E336-7C64-4A9E-91B3-01E2A2C6530E}" srcOrd="6" destOrd="0" presId="urn:microsoft.com/office/officeart/2008/layout/AscendingPictureAccentProcess"/>
    <dgm:cxn modelId="{436A7A40-A7FD-4210-A26E-4389D843A016}" type="presParOf" srcId="{E2AE3874-BF40-46A1-B3E0-F645FF7AD035}" destId="{C8EBCFF4-FD95-4B9F-B3EA-6832FC27FA54}" srcOrd="7" destOrd="0" presId="urn:microsoft.com/office/officeart/2008/layout/AscendingPictureAccentProcess"/>
    <dgm:cxn modelId="{2A584231-1468-4897-A183-8E700D488BCB}" type="presParOf" srcId="{E2AE3874-BF40-46A1-B3E0-F645FF7AD035}" destId="{EACC43E2-5E20-4B7D-8A35-524E1C496EDE}" srcOrd="8" destOrd="0" presId="urn:microsoft.com/office/officeart/2008/layout/AscendingPictureAccentProcess"/>
    <dgm:cxn modelId="{199E7C41-C6BB-48D7-A584-E22DD9FA5434}" type="presParOf" srcId="{E2AE3874-BF40-46A1-B3E0-F645FF7AD035}" destId="{EEB031D3-29FD-410E-920A-D28D24C02C6B}" srcOrd="9" destOrd="0" presId="urn:microsoft.com/office/officeart/2008/layout/AscendingPictureAccentProcess"/>
    <dgm:cxn modelId="{AEB2F82F-9D60-42FB-913C-3768036174D3}" type="presParOf" srcId="{E2AE3874-BF40-46A1-B3E0-F645FF7AD035}" destId="{0316CBD3-0A27-463B-9A0A-ABF48F64E94B}" srcOrd="10" destOrd="0" presId="urn:microsoft.com/office/officeart/2008/layout/AscendingPictureAccentProcess"/>
    <dgm:cxn modelId="{03CFA1AB-6F4C-41BE-96E1-BE43FA80F9A4}" type="presParOf" srcId="{E2AE3874-BF40-46A1-B3E0-F645FF7AD035}" destId="{21433036-77AB-4217-AE7E-15D40227CFCB}" srcOrd="11" destOrd="0" presId="urn:microsoft.com/office/officeart/2008/layout/AscendingPictureAccentProcess"/>
    <dgm:cxn modelId="{17A2A0E0-F140-4BD0-B0CE-3A9B60A84797}" type="presParOf" srcId="{E2AE3874-BF40-46A1-B3E0-F645FF7AD035}" destId="{6A3CCAFF-3EFE-4D93-9634-F0910710C7B0}" srcOrd="12" destOrd="0" presId="urn:microsoft.com/office/officeart/2008/layout/AscendingPictureAccentProcess"/>
    <dgm:cxn modelId="{C9F3F6AD-C43D-4077-B947-BA093E9E075E}" type="presParOf" srcId="{E2AE3874-BF40-46A1-B3E0-F645FF7AD035}" destId="{8762167C-53A3-4C6B-99AF-2E49DA4BBFDE}" srcOrd="13" destOrd="0" presId="urn:microsoft.com/office/officeart/2008/layout/AscendingPictureAccentProcess"/>
    <dgm:cxn modelId="{8A076B67-2ECD-4078-95C0-9AF10B4BF4A6}" type="presParOf" srcId="{E2AE3874-BF40-46A1-B3E0-F645FF7AD035}" destId="{CF16F64B-D39E-4ED0-9A6F-EE13D54F6B84}" srcOrd="14" destOrd="0" presId="urn:microsoft.com/office/officeart/2008/layout/AscendingPictureAccentProcess"/>
    <dgm:cxn modelId="{4A446D1E-8DE2-4F71-8F14-8387B3BDC44A}" type="presParOf" srcId="{CF16F64B-D39E-4ED0-9A6F-EE13D54F6B84}" destId="{8DAAB16F-EE22-418B-B8E5-98357A8C2AA2}" srcOrd="0" destOrd="0" presId="urn:microsoft.com/office/officeart/2008/layout/AscendingPictureAccentProcess"/>
    <dgm:cxn modelId="{5135D055-03E3-4F65-9B21-5C95E3A08C7A}" type="presParOf" srcId="{E2AE3874-BF40-46A1-B3E0-F645FF7AD035}" destId="{BA16B02F-B51C-4248-BCCF-D75F96887A7E}" srcOrd="15" destOrd="0" presId="urn:microsoft.com/office/officeart/2008/layout/AscendingPictureAccentProcess"/>
    <dgm:cxn modelId="{45CEBA57-2222-4C10-933B-F76C1A6FD4A5}" type="presParOf" srcId="{E2AE3874-BF40-46A1-B3E0-F645FF7AD035}" destId="{4EFDD3E4-2FBA-4900-A748-FE3BE0DDBBB2}" srcOrd="16" destOrd="0" presId="urn:microsoft.com/office/officeart/2008/layout/AscendingPictureAccentProcess"/>
    <dgm:cxn modelId="{6BF846A4-3D8D-4377-B037-D86091010498}" type="presParOf" srcId="{4EFDD3E4-2FBA-4900-A748-FE3BE0DDBBB2}" destId="{E5753A24-DE8E-4471-A363-B735C94282B8}" srcOrd="0" destOrd="0" presId="urn:microsoft.com/office/officeart/2008/layout/AscendingPictureAccentProcess"/>
    <dgm:cxn modelId="{300DC6DB-4C14-409F-AC1D-6022076CD03D}" type="presParOf" srcId="{E2AE3874-BF40-46A1-B3E0-F645FF7AD035}" destId="{EF3D6D7C-B502-4BD6-A5F3-9601D459653E}" srcOrd="17" destOrd="0" presId="urn:microsoft.com/office/officeart/2008/layout/AscendingPictureAccentProcess"/>
    <dgm:cxn modelId="{9441E2CA-8B50-49DC-94E1-5C0C1A914275}" type="presParOf" srcId="{E2AE3874-BF40-46A1-B3E0-F645FF7AD035}" destId="{738D0805-EBAA-418A-8CB9-C3177AEB1CCE}" srcOrd="18" destOrd="0" presId="urn:microsoft.com/office/officeart/2008/layout/AscendingPictureAccentProcess"/>
    <dgm:cxn modelId="{D4DD4868-9865-42B4-8868-9DADF977FFD5}" type="presParOf" srcId="{738D0805-EBAA-418A-8CB9-C3177AEB1CCE}" destId="{D6966F9D-9CB3-4F93-B28E-92D5AC84CB9A}" srcOrd="0" destOrd="0" presId="urn:microsoft.com/office/officeart/2008/layout/AscendingPictureAccentProcess"/>
    <dgm:cxn modelId="{C9045838-7372-4E3C-BA50-EDF122291849}" type="presParOf" srcId="{E2AE3874-BF40-46A1-B3E0-F645FF7AD035}" destId="{CF02FFDF-B193-4328-9239-0618B024E112}" srcOrd="19" destOrd="0" presId="urn:microsoft.com/office/officeart/2008/layout/AscendingPictureAccentProcess"/>
    <dgm:cxn modelId="{38E65994-9271-43C6-9F79-937E76E68242}" type="presParOf" srcId="{E2AE3874-BF40-46A1-B3E0-F645FF7AD035}" destId="{6342F20F-2ADB-46E4-9140-B0B0E3741606}" srcOrd="20" destOrd="0" presId="urn:microsoft.com/office/officeart/2008/layout/AscendingPictureAccentProcess"/>
    <dgm:cxn modelId="{BBF43E6D-39AF-434E-9E06-B04C5AA43295}" type="presParOf" srcId="{6342F20F-2ADB-46E4-9140-B0B0E3741606}" destId="{723BB162-7EEA-4FAF-A7C7-A6079A706818}" srcOrd="0" destOrd="0" presId="urn:microsoft.com/office/officeart/2008/layout/AscendingPictureAccentProcess"/>
  </dgm:cxnLst>
  <dgm:bg>
    <a:noFill/>
  </dgm:bg>
  <dgm:whole>
    <a:ln>
      <a:solidFill>
        <a:schemeClr val="accent1">
          <a:lumMod val="75000"/>
          <a:alpha val="3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F3FD80-77AF-4D30-AF0B-5AA135BDA855}">
      <dsp:nvSpPr>
        <dsp:cNvPr id="0" name=""/>
        <dsp:cNvSpPr/>
      </dsp:nvSpPr>
      <dsp:spPr>
        <a:xfrm>
          <a:off x="3358082" y="4626312"/>
          <a:ext cx="81008" cy="81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1F9B13-B972-4063-9FCE-2D21C6673F3C}">
      <dsp:nvSpPr>
        <dsp:cNvPr id="0" name=""/>
        <dsp:cNvSpPr/>
      </dsp:nvSpPr>
      <dsp:spPr>
        <a:xfrm>
          <a:off x="3050842" y="4741527"/>
          <a:ext cx="81008" cy="81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40181-D3E6-4E29-8AE3-2A71685775A6}">
      <dsp:nvSpPr>
        <dsp:cNvPr id="0" name=""/>
        <dsp:cNvSpPr/>
      </dsp:nvSpPr>
      <dsp:spPr>
        <a:xfrm>
          <a:off x="2782007" y="4779933"/>
          <a:ext cx="81008" cy="81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F0EC9-D9FC-43CE-8F2A-B350A0E7AF89}">
      <dsp:nvSpPr>
        <dsp:cNvPr id="0" name=""/>
        <dsp:cNvSpPr/>
      </dsp:nvSpPr>
      <dsp:spPr>
        <a:xfrm>
          <a:off x="2501840" y="4801210"/>
          <a:ext cx="81008" cy="810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82FC1-783E-402E-B1E9-80D8446D0165}">
      <dsp:nvSpPr>
        <dsp:cNvPr id="0" name=""/>
        <dsp:cNvSpPr/>
      </dsp:nvSpPr>
      <dsp:spPr>
        <a:xfrm>
          <a:off x="4437621" y="3862410"/>
          <a:ext cx="81008" cy="8100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3CDBF-E86C-4923-B011-5A8AE49A48F1}">
      <dsp:nvSpPr>
        <dsp:cNvPr id="0" name=""/>
        <dsp:cNvSpPr/>
      </dsp:nvSpPr>
      <dsp:spPr>
        <a:xfrm>
          <a:off x="5163117" y="2748665"/>
          <a:ext cx="81008" cy="810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B8E336-7C64-4A9E-91B3-01E2A2C6530E}">
      <dsp:nvSpPr>
        <dsp:cNvPr id="0" name=""/>
        <dsp:cNvSpPr/>
      </dsp:nvSpPr>
      <dsp:spPr>
        <a:xfrm>
          <a:off x="4996490" y="1337859"/>
          <a:ext cx="81008" cy="81008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BCFF4-FD95-4B9F-B3EA-6832FC27FA54}">
      <dsp:nvSpPr>
        <dsp:cNvPr id="0" name=""/>
        <dsp:cNvSpPr/>
      </dsp:nvSpPr>
      <dsp:spPr>
        <a:xfrm>
          <a:off x="5111940" y="1255960"/>
          <a:ext cx="81008" cy="81008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CC43E2-5E20-4B7D-8A35-524E1C496EDE}">
      <dsp:nvSpPr>
        <dsp:cNvPr id="0" name=""/>
        <dsp:cNvSpPr/>
      </dsp:nvSpPr>
      <dsp:spPr>
        <a:xfrm>
          <a:off x="5227389" y="1174060"/>
          <a:ext cx="81008" cy="81008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031D3-29FD-410E-920A-D28D24C02C6B}">
      <dsp:nvSpPr>
        <dsp:cNvPr id="0" name=""/>
        <dsp:cNvSpPr/>
      </dsp:nvSpPr>
      <dsp:spPr>
        <a:xfrm>
          <a:off x="5342839" y="1240273"/>
          <a:ext cx="81008" cy="81008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16CBD3-0A27-463B-9A0A-ABF48F64E94B}">
      <dsp:nvSpPr>
        <dsp:cNvPr id="0" name=""/>
        <dsp:cNvSpPr/>
      </dsp:nvSpPr>
      <dsp:spPr>
        <a:xfrm>
          <a:off x="5458773" y="1337859"/>
          <a:ext cx="81008" cy="81008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33036-77AB-4217-AE7E-15D40227CFCB}">
      <dsp:nvSpPr>
        <dsp:cNvPr id="0" name=""/>
        <dsp:cNvSpPr/>
      </dsp:nvSpPr>
      <dsp:spPr>
        <a:xfrm>
          <a:off x="5227389" y="1347044"/>
          <a:ext cx="81008" cy="81008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CCAFF-3EFE-4D93-9634-F0910710C7B0}">
      <dsp:nvSpPr>
        <dsp:cNvPr id="0" name=""/>
        <dsp:cNvSpPr/>
      </dsp:nvSpPr>
      <dsp:spPr>
        <a:xfrm>
          <a:off x="5227389" y="1520028"/>
          <a:ext cx="81008" cy="81008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accent5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2167C-53A3-4C6B-99AF-2E49DA4BBFDE}">
      <dsp:nvSpPr>
        <dsp:cNvPr id="0" name=""/>
        <dsp:cNvSpPr/>
      </dsp:nvSpPr>
      <dsp:spPr>
        <a:xfrm>
          <a:off x="1515811" y="5029202"/>
          <a:ext cx="2506395" cy="4676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119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C00000"/>
              </a:solidFill>
            </a:rPr>
            <a:t>Не работать до 01.01.2018</a:t>
          </a:r>
        </a:p>
      </dsp:txBody>
      <dsp:txXfrm>
        <a:off x="1538641" y="5052032"/>
        <a:ext cx="2460735" cy="422009"/>
      </dsp:txXfrm>
    </dsp:sp>
    <dsp:sp modelId="{8DAAB16F-EE22-418B-B8E5-98357A8C2AA2}">
      <dsp:nvSpPr>
        <dsp:cNvPr id="0" name=""/>
        <dsp:cNvSpPr/>
      </dsp:nvSpPr>
      <dsp:spPr>
        <a:xfrm>
          <a:off x="1515440" y="4478162"/>
          <a:ext cx="808632" cy="80866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6B02F-B51C-4248-BCCF-D75F96887A7E}">
      <dsp:nvSpPr>
        <dsp:cNvPr id="0" name=""/>
        <dsp:cNvSpPr/>
      </dsp:nvSpPr>
      <dsp:spPr>
        <a:xfrm>
          <a:off x="3439092" y="4016031"/>
          <a:ext cx="2435158" cy="5454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119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rgbClr val="FF6600"/>
              </a:solidFill>
            </a:rPr>
            <a:t>Доступ</a:t>
          </a:r>
          <a:r>
            <a:rPr lang="en-US" sz="1400" b="1" kern="1200" dirty="0">
              <a:solidFill>
                <a:srgbClr val="FF6600"/>
              </a:solidFill>
            </a:rPr>
            <a:t> </a:t>
          </a:r>
          <a:r>
            <a:rPr lang="ru-RU" sz="1400" b="1" kern="1200" dirty="0">
              <a:solidFill>
                <a:srgbClr val="FF6600"/>
              </a:solidFill>
            </a:rPr>
            <a:t>к ГИС Меркурий через </a:t>
          </a:r>
          <a:r>
            <a:rPr lang="en-US" sz="1400" b="1" kern="1200" dirty="0">
              <a:solidFill>
                <a:srgbClr val="FF6600"/>
              </a:solidFill>
            </a:rPr>
            <a:t>Web</a:t>
          </a:r>
          <a:endParaRPr lang="ru-RU" sz="1400" b="1" kern="1200" dirty="0">
            <a:solidFill>
              <a:srgbClr val="FF6600"/>
            </a:solidFill>
          </a:endParaRPr>
        </a:p>
      </dsp:txBody>
      <dsp:txXfrm>
        <a:off x="3465721" y="4042660"/>
        <a:ext cx="2381900" cy="492240"/>
      </dsp:txXfrm>
    </dsp:sp>
    <dsp:sp modelId="{E5753A24-DE8E-4471-A363-B735C94282B8}">
      <dsp:nvSpPr>
        <dsp:cNvPr id="0" name=""/>
        <dsp:cNvSpPr/>
      </dsp:nvSpPr>
      <dsp:spPr>
        <a:xfrm>
          <a:off x="3247063" y="3631978"/>
          <a:ext cx="808632" cy="808661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D6D7C-B502-4BD6-A5F3-9601D459653E}">
      <dsp:nvSpPr>
        <dsp:cNvPr id="0" name=""/>
        <dsp:cNvSpPr/>
      </dsp:nvSpPr>
      <dsp:spPr>
        <a:xfrm>
          <a:off x="4053576" y="2979093"/>
          <a:ext cx="3528460" cy="573998"/>
        </a:xfrm>
        <a:prstGeom prst="roundRect">
          <a:avLst/>
        </a:prstGeom>
        <a:solidFill>
          <a:srgbClr val="92CDD2"/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119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accent2">
                  <a:lumMod val="75000"/>
                </a:schemeClr>
              </a:solidFill>
            </a:rPr>
            <a:t>Интеграция с региональными</a:t>
          </a:r>
          <a:br>
            <a:rPr lang="ru-RU" sz="1400" b="1" kern="1200" dirty="0">
              <a:solidFill>
                <a:schemeClr val="accent2">
                  <a:lumMod val="75000"/>
                </a:schemeClr>
              </a:solidFill>
            </a:rPr>
          </a:br>
          <a:r>
            <a:rPr lang="ru-RU" sz="1400" b="1" kern="1200" dirty="0">
              <a:solidFill>
                <a:schemeClr val="accent2">
                  <a:lumMod val="75000"/>
                </a:schemeClr>
              </a:solidFill>
            </a:rPr>
            <a:t> ветеринарными программами</a:t>
          </a:r>
        </a:p>
      </dsp:txBody>
      <dsp:txXfrm>
        <a:off x="4081596" y="3007113"/>
        <a:ext cx="3472420" cy="517958"/>
      </dsp:txXfrm>
    </dsp:sp>
    <dsp:sp modelId="{D6966F9D-9CB3-4F93-B28E-92D5AC84CB9A}">
      <dsp:nvSpPr>
        <dsp:cNvPr id="0" name=""/>
        <dsp:cNvSpPr/>
      </dsp:nvSpPr>
      <dsp:spPr>
        <a:xfrm>
          <a:off x="3976761" y="2554482"/>
          <a:ext cx="808632" cy="80866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02FFDF-B193-4328-9239-0618B024E112}">
      <dsp:nvSpPr>
        <dsp:cNvPr id="0" name=""/>
        <dsp:cNvSpPr/>
      </dsp:nvSpPr>
      <dsp:spPr>
        <a:xfrm>
          <a:off x="5010495" y="1980564"/>
          <a:ext cx="2905026" cy="5866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9119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>
              <a:solidFill>
                <a:srgbClr val="007033"/>
              </a:solidFill>
            </a:rPr>
            <a:t>Интеграция</a:t>
          </a:r>
          <a:br>
            <a:rPr lang="ru-RU" sz="1500" b="1" kern="1200" dirty="0">
              <a:solidFill>
                <a:srgbClr val="007033"/>
              </a:solidFill>
            </a:rPr>
          </a:br>
          <a:r>
            <a:rPr lang="ru-RU" sz="1500" b="1" kern="1200" dirty="0">
              <a:solidFill>
                <a:srgbClr val="007033"/>
              </a:solidFill>
            </a:rPr>
            <a:t>с ФГИС Меркурий</a:t>
          </a:r>
        </a:p>
      </dsp:txBody>
      <dsp:txXfrm>
        <a:off x="5039132" y="2009201"/>
        <a:ext cx="2847752" cy="529356"/>
      </dsp:txXfrm>
    </dsp:sp>
    <dsp:sp modelId="{723BB162-7EEA-4FAF-A7C7-A6079A706818}">
      <dsp:nvSpPr>
        <dsp:cNvPr id="0" name=""/>
        <dsp:cNvSpPr/>
      </dsp:nvSpPr>
      <dsp:spPr>
        <a:xfrm>
          <a:off x="4896351" y="1596512"/>
          <a:ext cx="808632" cy="80866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065" y="0"/>
            <a:ext cx="2945024" cy="495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424"/>
            <a:ext cx="2945024" cy="49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065" y="9429424"/>
            <a:ext cx="2945024" cy="49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A6F10B6-C6B6-4B32-BEC6-DDB0753D8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6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6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65" y="0"/>
            <a:ext cx="2945024" cy="4956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718953D-4602-44FF-8FCB-FA07E8D11F5B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15509"/>
            <a:ext cx="5439409" cy="4468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424"/>
            <a:ext cx="2945024" cy="4972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65" y="9429424"/>
            <a:ext cx="2945024" cy="4972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C00879C-E39F-48FC-862D-5F8FB0C9F3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1087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00879C-E39F-48FC-862D-5F8FB0C9F30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2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109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23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98463" y="696913"/>
            <a:ext cx="6188075" cy="3481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406CC-6004-4296-AC43-0DE2EC417B3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29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724FE-68DA-4307-9AFD-A3C3C0F07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843" y="295777"/>
            <a:ext cx="913553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65478-65BC-471E-85A6-66BEF8DC0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92117" y="274639"/>
            <a:ext cx="2690283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4917" y="274639"/>
            <a:ext cx="78740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620B8-B8B4-467F-97AC-799D0D9FF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14917" y="1700213"/>
            <a:ext cx="10767483" cy="442595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577BF-0C36-4534-BCDB-D3D4210C1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9E379-DAB1-46DC-8922-1B9C1FA3C06B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9561D-EEE7-410A-BAD5-B5DF5CBDD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FF200-484C-4D5A-850B-43A8C9DA172E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C05D3-1C18-429C-B382-D4C2A1CA2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F45B5-041E-400E-A2BF-47542ABE40CD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8969D-B019-4C86-8AD6-1747AA2D0E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31C2E-CDFC-458D-BC39-F3A5BB4EAEE0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DC202-0A94-47C0-A10E-AA24E3438E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C9BA2-51EF-4293-B837-72985952CE98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A9051-A896-4446-870A-4905A5000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94420-23F3-4531-940B-DA76B1F46DFD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F6BF6-1909-4274-A4C8-620E63307C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15B39-E607-443E-9B88-96FC6DEB294F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BC1159-496F-41DF-AA9D-193A36ECA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7" y="413544"/>
            <a:ext cx="913553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0F56F-F1AD-4697-A438-BED642F635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9B40B-FE79-459E-8557-65AEF49C7A9F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CC4E-7060-41ED-AF5D-513E8933F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BACA-17F9-444E-8739-76410B350C60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03EA6-E9FC-46FC-8B30-A3DB7ECC04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486BF-9780-43B1-AD2E-7ED379386F9A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BCC32-6CC0-4B84-9149-25E5FA2EC5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692F-AC55-4784-BB66-6AC92A18B60C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A8599-7125-47FB-87F0-1317D8A9C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E9AC-01E8-4945-A6BC-7A929871B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7" y="279735"/>
            <a:ext cx="913553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4917" y="1700213"/>
            <a:ext cx="5281083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99200" y="1700213"/>
            <a:ext cx="5283200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A1D08-20CC-4BCB-A67D-A4CB75A83A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F8A61C-D6CA-4FE5-AAD7-D9021C2981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913553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FED11-0D5D-4321-9F7B-A9C70FC37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29E36-122E-404E-BAAB-269B6E8CC7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9601" y="273051"/>
            <a:ext cx="9135533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64E2D-90FB-46A8-89FA-C48ECA247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F91FB-F150-4F28-A05A-5B3D3EB9C4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46867" y="274638"/>
            <a:ext cx="913553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27051" y="6165850"/>
            <a:ext cx="2844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27050" y="6453188"/>
            <a:ext cx="634788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69400" y="6524625"/>
            <a:ext cx="2844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EED2F34-4DCA-4350-B9FB-57A6ADC4D6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917" y="1700213"/>
            <a:ext cx="10767483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239184" y="6021388"/>
          <a:ext cx="203200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1" name="Image" r:id="rId15" imgW="126716" imgH="698413" progId="">
                  <p:embed/>
                </p:oleObj>
              </mc:Choice>
              <mc:Fallback>
                <p:oleObj name="Image" r:id="rId15" imgW="126716" imgH="698413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184" y="6021388"/>
                        <a:ext cx="203200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Группа 8"/>
          <p:cNvGrpSpPr/>
          <p:nvPr userDrawn="1"/>
        </p:nvGrpSpPr>
        <p:grpSpPr>
          <a:xfrm>
            <a:off x="101600" y="117433"/>
            <a:ext cx="1366520" cy="1263015"/>
            <a:chOff x="-168235" y="0"/>
            <a:chExt cx="3231516" cy="369001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168235" y="0"/>
              <a:ext cx="3231516" cy="3690011"/>
              <a:chOff x="-146635" y="0"/>
              <a:chExt cx="3231516" cy="3690011"/>
            </a:xfrm>
          </p:grpSpPr>
          <p:sp>
            <p:nvSpPr>
              <p:cNvPr id="12" name="Диагональная полоса 11"/>
              <p:cNvSpPr/>
              <p:nvPr/>
            </p:nvSpPr>
            <p:spPr>
              <a:xfrm rot="10800000">
                <a:off x="21600" y="0"/>
                <a:ext cx="1267460" cy="3455035"/>
              </a:xfrm>
              <a:prstGeom prst="diagStripe">
                <a:avLst>
                  <a:gd name="adj" fmla="val 91823"/>
                </a:avLst>
              </a:prstGeom>
              <a:gradFill flip="none" rotWithShape="1">
                <a:gsLst>
                  <a:gs pos="85425">
                    <a:srgbClr val="0075D6"/>
                  </a:gs>
                  <a:gs pos="0">
                    <a:srgbClr val="0070C0"/>
                  </a:gs>
                  <a:gs pos="25000">
                    <a:srgbClr val="21D6E0"/>
                  </a:gs>
                  <a:gs pos="75000">
                    <a:srgbClr val="0087E6"/>
                  </a:gs>
                  <a:gs pos="7925">
                    <a:srgbClr val="0A90CA"/>
                  </a:gs>
                  <a:gs pos="100000">
                    <a:srgbClr val="005CBF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 flip="none" rotWithShape="1">
                  <a:gsLst>
                    <a:gs pos="0">
                      <a:schemeClr val="tx2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3" name="Диагональная полоса 12"/>
              <p:cNvSpPr/>
              <p:nvPr/>
            </p:nvSpPr>
            <p:spPr>
              <a:xfrm rot="10800000" flipH="1">
                <a:off x="1296000" y="0"/>
                <a:ext cx="861060" cy="2349500"/>
              </a:xfrm>
              <a:prstGeom prst="diagStripe">
                <a:avLst>
                  <a:gd name="adj" fmla="val 86908"/>
                </a:avLst>
              </a:prstGeom>
              <a:gradFill flip="none" rotWithShape="1">
                <a:gsLst>
                  <a:gs pos="0">
                    <a:schemeClr val="tx2"/>
                  </a:gs>
                  <a:gs pos="25000">
                    <a:srgbClr val="21D6E0"/>
                  </a:gs>
                  <a:gs pos="75000">
                    <a:schemeClr val="tx2">
                      <a:lumMod val="40000"/>
                      <a:lumOff val="60000"/>
                    </a:schemeClr>
                  </a:gs>
                  <a:gs pos="100000">
                    <a:srgbClr val="00B0F0"/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gradFill flip="none" rotWithShape="1">
                  <a:gsLst>
                    <a:gs pos="0">
                      <a:schemeClr val="tx2"/>
                    </a:gs>
                    <a:gs pos="25000">
                      <a:srgbClr val="21D6E0"/>
                    </a:gs>
                    <a:gs pos="75000">
                      <a:schemeClr val="tx2">
                        <a:lumMod val="40000"/>
                        <a:lumOff val="60000"/>
                      </a:schemeClr>
                    </a:gs>
                    <a:gs pos="100000">
                      <a:srgbClr val="00B0F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sp>
            <p:nvSpPr>
              <p:cNvPr id="15" name="Поле 15"/>
              <p:cNvSpPr txBox="1"/>
              <p:nvPr/>
            </p:nvSpPr>
            <p:spPr>
              <a:xfrm>
                <a:off x="-146635" y="2188236"/>
                <a:ext cx="3231516" cy="15017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en-US" sz="2000" b="1" dirty="0">
                    <a:ln w="10541" cap="flat" cmpd="sng" algn="ctr">
                      <a:solidFill>
                        <a:srgbClr val="4579B8"/>
                      </a:solidFill>
                      <a:prstDash val="solid"/>
                      <a:round/>
                    </a:ln>
                    <a:gradFill>
                      <a:gsLst>
                        <a:gs pos="0">
                          <a:srgbClr val="03D4A8"/>
                        </a:gs>
                        <a:gs pos="25000">
                          <a:srgbClr val="21D6E0"/>
                        </a:gs>
                        <a:gs pos="75000">
                          <a:srgbClr val="0087E6"/>
                        </a:gs>
                        <a:gs pos="100000">
                          <a:srgbClr val="005CBF"/>
                        </a:gs>
                      </a:gsLst>
                      <a:lin ang="5400000" scaled="0"/>
                    </a:gradFill>
                    <a:effectLst/>
                    <a:latin typeface="Calibri"/>
                    <a:ea typeface="Calibri"/>
                    <a:cs typeface="Times New Roman"/>
                  </a:rPr>
                  <a:t>Amigo</a:t>
                </a:r>
                <a:endParaRPr lang="ru-RU" sz="1100" dirty="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</p:grpSp>
        <p:sp>
          <p:nvSpPr>
            <p:cNvPr id="11" name="Shape 10"/>
            <p:cNvSpPr/>
            <p:nvPr/>
          </p:nvSpPr>
          <p:spPr>
            <a:xfrm rot="8091246" flipH="1">
              <a:off x="-529200" y="1436400"/>
              <a:ext cx="3194572" cy="1058139"/>
            </a:xfrm>
            <a:prstGeom prst="swooshArrow">
              <a:avLst>
                <a:gd name="adj1" fmla="val 17081"/>
                <a:gd name="adj2" fmla="val 31914"/>
              </a:avLst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25000">
                  <a:srgbClr val="FFFF00"/>
                </a:gs>
                <a:gs pos="75000">
                  <a:srgbClr val="00B0F0"/>
                </a:gs>
                <a:gs pos="100000">
                  <a:srgbClr val="005CBF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gradFill>
                <a:gsLst>
                  <a:gs pos="0">
                    <a:srgbClr val="03D4A8"/>
                  </a:gs>
                  <a:gs pos="25000">
                    <a:srgbClr val="FFFF00"/>
                  </a:gs>
                  <a:gs pos="75000">
                    <a:srgbClr val="00B0F0"/>
                  </a:gs>
                  <a:gs pos="100000">
                    <a:srgbClr val="005CBF"/>
                  </a:gs>
                </a:gsLst>
                <a:lin ang="5400000" scaled="0"/>
              </a:gra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wrap="square">
              <a:noAutofit/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43" r:id="rId1"/>
    <p:sldLayoutId id="2147486220" r:id="rId2"/>
    <p:sldLayoutId id="2147486221" r:id="rId3"/>
    <p:sldLayoutId id="2147486222" r:id="rId4"/>
    <p:sldLayoutId id="2147486223" r:id="rId5"/>
    <p:sldLayoutId id="2147486224" r:id="rId6"/>
    <p:sldLayoutId id="2147486225" r:id="rId7"/>
    <p:sldLayoutId id="2147486226" r:id="rId8"/>
    <p:sldLayoutId id="2147486227" r:id="rId9"/>
    <p:sldLayoutId id="2147486228" r:id="rId10"/>
    <p:sldLayoutId id="2147486229" r:id="rId11"/>
    <p:sldLayoutId id="214748623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7CE4606-CB65-4F07-83EB-D9CF7F5E1903}" type="datetimeFigureOut">
              <a:rPr lang="ru-RU"/>
              <a:pPr>
                <a:defRPr/>
              </a:pPr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1F9441-5641-4994-B602-33E917BF88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231" r:id="rId1"/>
    <p:sldLayoutId id="2147486232" r:id="rId2"/>
    <p:sldLayoutId id="2147486233" r:id="rId3"/>
    <p:sldLayoutId id="2147486234" r:id="rId4"/>
    <p:sldLayoutId id="2147486235" r:id="rId5"/>
    <p:sldLayoutId id="2147486236" r:id="rId6"/>
    <p:sldLayoutId id="2147486237" r:id="rId7"/>
    <p:sldLayoutId id="2147486238" r:id="rId8"/>
    <p:sldLayoutId id="2147486239" r:id="rId9"/>
    <p:sldLayoutId id="2147486240" r:id="rId10"/>
    <p:sldLayoutId id="214748624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Yury.Kumpan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rcury.vetrf.ru/hs" TargetMode="External"/><Relationship Id="rId2" Type="http://schemas.openxmlformats.org/officeDocument/2006/relationships/hyperlink" Target="https://mercury.vetrf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2-mercury.vetrf.ru/hs" TargetMode="External"/><Relationship Id="rId4" Type="http://schemas.openxmlformats.org/officeDocument/2006/relationships/hyperlink" Target="http://help.vetrf.ru/wiki/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vetrf.ru/wiki/&#1040;&#1076;&#1084;&#1080;&#1085;&#1080;&#1089;&#1090;&#1088;&#1080;&#1088;&#1086;&#1074;&#1072;&#1085;&#1080;&#1077;_&#1089;&#1087;&#1080;&#1089;&#1082;&#1072;_&#1087;&#1086;&#1083;&#1100;&#1079;&#1086;&#1074;&#1072;&#1090;&#1077;&#1083;&#1077;&#1081;_&#1093;&#1086;&#1079;&#1103;&#1081;&#1089;&#1090;&#1074;&#1091;&#1102;&#1097;&#1077;&#1075;&#1086;_&#1089;&#1091;&#1073;&#1098;&#1077;&#1082;&#1090;&#1072;_&#1074;_&#1042;&#1077;&#1090;&#1080;&#1089;.&#1055;&#1072;&#1089;&#1087;&#1086;&#1088;&#1090;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counts.vetrf.ru/" TargetMode="External"/><Relationship Id="rId2" Type="http://schemas.openxmlformats.org/officeDocument/2006/relationships/hyperlink" Target="https://t2-accounts.vetrf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>
              <a:lnSpc>
                <a:spcPts val="4473"/>
              </a:lnSpc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Работа с ФГИС Меркурий </a:t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Маркировка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и ВЕТИС.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API 2.x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</a:rPr>
              <a:t/>
            </a:r>
            <a:br>
              <a:rPr lang="ru-RU" dirty="0">
                <a:solidFill>
                  <a:schemeClr val="accent2"/>
                </a:solidFill>
              </a:rPr>
            </a:br>
            <a:r>
              <a:rPr lang="ru-RU" dirty="0">
                <a:solidFill>
                  <a:schemeClr val="accent2"/>
                </a:solidFill>
              </a:rPr>
              <a:t>Юрий Кумпан </a:t>
            </a:r>
            <a:r>
              <a:rPr lang="ru-RU" dirty="0" smtClean="0">
                <a:solidFill>
                  <a:schemeClr val="accent2"/>
                </a:solidFill>
              </a:rPr>
              <a:t>01.11.201</a:t>
            </a:r>
            <a:r>
              <a:rPr lang="en-US" dirty="0">
                <a:solidFill>
                  <a:schemeClr val="accent2"/>
                </a:solidFill>
              </a:rPr>
              <a:t>7</a:t>
            </a:r>
            <a:endParaRPr lang="ru-RU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  <a:hlinkClick r:id="rId2"/>
              </a:rPr>
              <a:t>Yury.Kumpan@gmail.com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Yury.Kumpan@ecr-rus.ru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пользователя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001" t="12222" r="7083" b="10000"/>
          <a:stretch/>
        </p:blipFill>
        <p:spPr>
          <a:xfrm>
            <a:off x="980017" y="1676400"/>
            <a:ext cx="9051834" cy="508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59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пользователя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000" t="22592" r="5416" b="18148"/>
          <a:stretch/>
        </p:blipFill>
        <p:spPr>
          <a:xfrm>
            <a:off x="457200" y="2057400"/>
            <a:ext cx="11350368" cy="475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2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пользователя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167" t="15926" r="6250" b="22593"/>
          <a:stretch/>
        </p:blipFill>
        <p:spPr>
          <a:xfrm>
            <a:off x="381000" y="1752600"/>
            <a:ext cx="115732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71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пользователя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584" t="21852" r="5000" b="22593"/>
          <a:stretch/>
        </p:blipFill>
        <p:spPr>
          <a:xfrm>
            <a:off x="381000" y="2438400"/>
            <a:ext cx="1137310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9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57216076"/>
              </p:ext>
            </p:extLst>
          </p:nvPr>
        </p:nvGraphicFramePr>
        <p:xfrm>
          <a:off x="642490" y="152400"/>
          <a:ext cx="994931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ounded Rectangle 13"/>
          <p:cNvSpPr/>
          <p:nvPr/>
        </p:nvSpPr>
        <p:spPr bwMode="auto">
          <a:xfrm>
            <a:off x="5251090" y="4800600"/>
            <a:ext cx="2288746" cy="883315"/>
          </a:xfrm>
          <a:prstGeom prst="round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sz="1200" b="1" dirty="0">
                <a:latin typeface="Arial" pitchFamily="34" charset="0"/>
              </a:rPr>
              <a:t>Ручной ввод ,</a:t>
            </a:r>
          </a:p>
          <a:p>
            <a:pPr>
              <a:buNone/>
            </a:pPr>
            <a:r>
              <a:rPr lang="ru-RU" sz="1200" b="1" dirty="0">
                <a:latin typeface="Arial" pitchFamily="34" charset="0"/>
              </a:rPr>
              <a:t>Ручной учет</a:t>
            </a:r>
            <a:r>
              <a:rPr lang="en-US" sz="1200" b="1" dirty="0">
                <a:latin typeface="Arial" pitchFamily="34" charset="0"/>
              </a:rPr>
              <a:t> </a:t>
            </a:r>
            <a:r>
              <a:rPr lang="ru-RU" sz="1200" b="1" dirty="0">
                <a:latin typeface="Arial" pitchFamily="34" charset="0"/>
              </a:rPr>
              <a:t>партий,</a:t>
            </a:r>
          </a:p>
          <a:p>
            <a:pPr>
              <a:buNone/>
            </a:pPr>
            <a:r>
              <a:rPr lang="ru-RU" sz="1200" b="1" dirty="0">
                <a:latin typeface="Arial" pitchFamily="34" charset="0"/>
              </a:rPr>
              <a:t>Двойной учет / Контроль,</a:t>
            </a:r>
            <a:endParaRPr lang="en-US" sz="1200" b="1" dirty="0">
              <a:latin typeface="Arial" pitchFamily="34" charset="0"/>
            </a:endParaRPr>
          </a:p>
          <a:p>
            <a:pPr>
              <a:buNone/>
            </a:pPr>
            <a:r>
              <a:rPr lang="ru-RU" sz="1200" b="1" dirty="0">
                <a:latin typeface="Arial" pitchFamily="34" charset="0"/>
              </a:rPr>
              <a:t>Подготовка </a:t>
            </a:r>
            <a:r>
              <a:rPr lang="en-US" sz="1200" b="1" dirty="0">
                <a:latin typeface="Arial" pitchFamily="34" charset="0"/>
              </a:rPr>
              <a:t>EDI</a:t>
            </a:r>
            <a:endParaRPr lang="ru-RU" sz="1200" b="1" dirty="0">
              <a:latin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6858000" y="3842915"/>
            <a:ext cx="3686880" cy="652885"/>
          </a:xfrm>
          <a:prstGeom prst="round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dirty="0">
                <a:latin typeface="+mn-lt"/>
                <a:ea typeface="Calibri"/>
                <a:cs typeface="Times New Roman"/>
              </a:rPr>
              <a:t>Затраты на </a:t>
            </a:r>
            <a:r>
              <a:rPr lang="ru-RU" sz="1200" b="1" dirty="0" err="1">
                <a:latin typeface="+mn-lt"/>
                <a:ea typeface="Calibri"/>
                <a:cs typeface="Times New Roman"/>
              </a:rPr>
              <a:t>Вет</a:t>
            </a:r>
            <a:r>
              <a:rPr lang="ru-RU" sz="1200" b="1" dirty="0">
                <a:latin typeface="+mn-lt"/>
                <a:ea typeface="Calibri"/>
                <a:cs typeface="Times New Roman"/>
              </a:rPr>
              <a:t>. обслуживание </a:t>
            </a:r>
            <a:r>
              <a:rPr lang="en-US" sz="1200" b="1" dirty="0">
                <a:latin typeface="+mn-lt"/>
                <a:ea typeface="Calibri"/>
                <a:cs typeface="Times New Roman"/>
              </a:rPr>
              <a:t> </a:t>
            </a:r>
            <a:r>
              <a:rPr lang="ru-RU" sz="1200" b="1" dirty="0">
                <a:latin typeface="+mn-lt"/>
                <a:ea typeface="Calibri"/>
                <a:cs typeface="Times New Roman"/>
              </a:rPr>
              <a:t>Неизменные</a:t>
            </a:r>
          </a:p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200" b="1" dirty="0">
                <a:latin typeface="+mn-lt"/>
                <a:ea typeface="Calibri"/>
                <a:cs typeface="Times New Roman"/>
              </a:rPr>
              <a:t>Межрегиональные поставки </a:t>
            </a:r>
            <a:r>
              <a:rPr lang="ru-RU" sz="1200" b="1" dirty="0" err="1" smtClean="0">
                <a:latin typeface="+mn-lt"/>
                <a:ea typeface="Calibri"/>
                <a:cs typeface="Times New Roman"/>
              </a:rPr>
              <a:t>Неопределены</a:t>
            </a:r>
            <a:endParaRPr lang="ru-RU" sz="1200" b="1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4184" y="270381"/>
            <a:ext cx="9135533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 Способы оформления </a:t>
            </a:r>
            <a:r>
              <a:rPr lang="ru-RU" dirty="0" smtClean="0">
                <a:solidFill>
                  <a:schemeClr val="tx1"/>
                </a:solidFill>
              </a:rPr>
              <a:t>ЭВСД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8039100" y="4191000"/>
            <a:ext cx="1295400" cy="8382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ectangle 6"/>
          <p:cNvSpPr/>
          <p:nvPr/>
        </p:nvSpPr>
        <p:spPr bwMode="auto">
          <a:xfrm>
            <a:off x="8496300" y="47244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343900" y="4419600"/>
            <a:ext cx="1219200" cy="762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2971800" y="5715000"/>
            <a:ext cx="2432325" cy="710118"/>
          </a:xfrm>
          <a:prstGeom prst="round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sz="1200" b="1" dirty="0">
                <a:latin typeface="Arial" pitchFamily="34" charset="0"/>
              </a:rPr>
              <a:t>Оплата бланков до 1.01.2018</a:t>
            </a:r>
          </a:p>
        </p:txBody>
      </p:sp>
      <p:sp>
        <p:nvSpPr>
          <p:cNvPr id="3" name="Дуга 2"/>
          <p:cNvSpPr/>
          <p:nvPr/>
        </p:nvSpPr>
        <p:spPr bwMode="auto">
          <a:xfrm>
            <a:off x="3292436" y="1931206"/>
            <a:ext cx="2419515" cy="2678895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5" name="Дуга 4"/>
          <p:cNvSpPr/>
          <p:nvPr/>
        </p:nvSpPr>
        <p:spPr bwMode="auto">
          <a:xfrm>
            <a:off x="2793170" y="971080"/>
            <a:ext cx="2073870" cy="1152150"/>
          </a:xfrm>
          <a:prstGeom prst="arc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5212685" y="3429000"/>
            <a:ext cx="81008" cy="81008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Rounded Rectangle 13"/>
          <p:cNvSpPr/>
          <p:nvPr/>
        </p:nvSpPr>
        <p:spPr bwMode="auto">
          <a:xfrm>
            <a:off x="8287958" y="4800601"/>
            <a:ext cx="2245484" cy="883315"/>
          </a:xfrm>
          <a:prstGeom prst="roundRect">
            <a:avLst/>
          </a:prstGeom>
          <a:noFill/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ru-RU" sz="1200" b="1" dirty="0">
                <a:latin typeface="Arial" pitchFamily="34" charset="0"/>
              </a:rPr>
              <a:t>Большие трудозатраты,</a:t>
            </a:r>
            <a:r>
              <a:rPr lang="en-US" sz="1200" b="1" dirty="0">
                <a:latin typeface="Arial" pitchFamily="34" charset="0"/>
              </a:rPr>
              <a:t> </a:t>
            </a:r>
            <a:endParaRPr lang="ru-RU" sz="1200" b="1" dirty="0">
              <a:latin typeface="Arial" pitchFamily="34" charset="0"/>
            </a:endParaRPr>
          </a:p>
          <a:p>
            <a:pPr>
              <a:buNone/>
            </a:pPr>
            <a:r>
              <a:rPr lang="ru-RU" sz="1200" b="1" dirty="0">
                <a:latin typeface="Arial" pitchFamily="34" charset="0"/>
              </a:rPr>
              <a:t>Ошибки,</a:t>
            </a:r>
          </a:p>
          <a:p>
            <a:pPr>
              <a:buNone/>
            </a:pPr>
            <a:r>
              <a:rPr lang="ru-RU" sz="1200" b="1" dirty="0">
                <a:latin typeface="Arial" pitchFamily="34" charset="0"/>
              </a:rPr>
              <a:t>Контроль исполнения</a:t>
            </a:r>
          </a:p>
        </p:txBody>
      </p:sp>
      <p:sp>
        <p:nvSpPr>
          <p:cNvPr id="9" name="Стрелка вправо 8"/>
          <p:cNvSpPr/>
          <p:nvPr/>
        </p:nvSpPr>
        <p:spPr bwMode="auto">
          <a:xfrm>
            <a:off x="7593795" y="5031030"/>
            <a:ext cx="655758" cy="4572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89154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Варианты интеграции </a:t>
            </a:r>
            <a:r>
              <a:rPr lang="ru-RU" dirty="0" smtClean="0">
                <a:solidFill>
                  <a:schemeClr val="tx1"/>
                </a:solidFill>
              </a:rPr>
              <a:t>с </a:t>
            </a:r>
            <a:r>
              <a:rPr lang="ru-RU" dirty="0">
                <a:solidFill>
                  <a:schemeClr val="tx1"/>
                </a:solidFill>
              </a:rPr>
              <a:t>Меркурий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190" y="1600201"/>
            <a:ext cx="11353800" cy="2666999"/>
          </a:xfrm>
        </p:spPr>
        <p:txBody>
          <a:bodyPr/>
          <a:lstStyle/>
          <a:p>
            <a:pPr algn="just"/>
            <a:r>
              <a:rPr lang="ru-RU" sz="2400" dirty="0"/>
              <a:t>Прямая интеграция Информационной Системы  ХС с ФГИС Меркурий.</a:t>
            </a:r>
          </a:p>
          <a:p>
            <a:pPr lvl="1" algn="just"/>
            <a:r>
              <a:rPr lang="ru-RU" sz="2000" dirty="0"/>
              <a:t>Встраивание обмена внутрь информационной системы.</a:t>
            </a:r>
          </a:p>
          <a:p>
            <a:pPr lvl="1" algn="just"/>
            <a:r>
              <a:rPr lang="ru-RU" sz="2000" dirty="0"/>
              <a:t>Интеграция через внутренний шлюз.</a:t>
            </a:r>
          </a:p>
          <a:p>
            <a:pPr algn="just"/>
            <a:r>
              <a:rPr lang="ru-RU" sz="2400" dirty="0"/>
              <a:t>Интеграция через операторов </a:t>
            </a:r>
            <a:r>
              <a:rPr lang="ru-RU" sz="2400" dirty="0" smtClean="0"/>
              <a:t>облачных сервисов или </a:t>
            </a:r>
            <a:r>
              <a:rPr lang="en-US" sz="2400" dirty="0" smtClean="0"/>
              <a:t>EDI</a:t>
            </a:r>
            <a:r>
              <a:rPr lang="ru-RU" sz="2400" dirty="0"/>
              <a:t>.</a:t>
            </a:r>
            <a:endParaRPr lang="en-US" sz="2400" dirty="0"/>
          </a:p>
          <a:p>
            <a:pPr algn="just"/>
            <a:r>
              <a:rPr lang="ru-RU" sz="2400" dirty="0"/>
              <a:t>Интеграция через локальные решения государственных ветеринарных служб.</a:t>
            </a:r>
          </a:p>
        </p:txBody>
      </p:sp>
      <p:sp>
        <p:nvSpPr>
          <p:cNvPr id="14" name="Rectangle 24"/>
          <p:cNvSpPr>
            <a:spLocks noChangeArrowheads="1"/>
          </p:cNvSpPr>
          <p:nvPr/>
        </p:nvSpPr>
        <p:spPr bwMode="auto">
          <a:xfrm>
            <a:off x="335914" y="3380105"/>
            <a:ext cx="19068219" cy="58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762000" y="4267200"/>
            <a:ext cx="10591800" cy="2286000"/>
            <a:chOff x="0" y="152400"/>
            <a:chExt cx="10668000" cy="2438400"/>
          </a:xfrm>
        </p:grpSpPr>
        <p:sp>
          <p:nvSpPr>
            <p:cNvPr id="32" name="Прямоугольник: скругленные углы 3"/>
            <p:cNvSpPr/>
            <p:nvPr/>
          </p:nvSpPr>
          <p:spPr bwMode="auto">
            <a:xfrm>
              <a:off x="0" y="152400"/>
              <a:ext cx="1524000" cy="2438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1295"/>
                </a:spcBef>
                <a:spcAft>
                  <a:spcPts val="0"/>
                </a:spcAft>
                <a:buNone/>
              </a:pPr>
              <a:r>
                <a:rPr lang="ru-RU" sz="2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кис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 bwMode="auto">
            <a:xfrm>
              <a:off x="152400" y="228600"/>
              <a:ext cx="1219200" cy="4572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430"/>
                </a:spcBef>
                <a:spcAft>
                  <a:spcPts val="0"/>
                </a:spcAft>
                <a:buNone/>
              </a:pPr>
              <a:r>
                <a:rPr lang="ru-RU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 Обмен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4" name="Прямоугольник: скругленные углы 5"/>
            <p:cNvSpPr/>
            <p:nvPr/>
          </p:nvSpPr>
          <p:spPr bwMode="auto">
            <a:xfrm>
              <a:off x="9067800" y="228600"/>
              <a:ext cx="1600200" cy="2362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430"/>
                </a:spcBef>
                <a:spcAft>
                  <a:spcPts val="0"/>
                </a:spcAft>
              </a:pPr>
              <a:r>
                <a:rPr lang="ru-RU" sz="18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ru-R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 fontAlgn="base">
                <a:spcBef>
                  <a:spcPts val="430"/>
                </a:spcBef>
                <a:spcAft>
                  <a:spcPts val="0"/>
                </a:spcAft>
                <a:buNone/>
              </a:pPr>
              <a:r>
                <a:rPr lang="ru-RU" sz="18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ФГИС </a:t>
              </a:r>
              <a:r>
                <a:rPr lang="ru-RU" sz="1400" b="1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Меркурий</a:t>
              </a:r>
              <a:endPara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 bwMode="auto">
            <a:xfrm>
              <a:off x="8305800" y="152400"/>
              <a:ext cx="533400" cy="2438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vert270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Aft>
                  <a:spcPts val="0"/>
                </a:spcAft>
                <a:buNone/>
              </a:pPr>
              <a:r>
                <a:rPr lang="ru-RU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ВЕТИС.</a:t>
              </a:r>
              <a:r>
                <a:rPr lang="en-US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API</a:t>
              </a:r>
              <a:endPara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 bwMode="auto">
            <a:xfrm>
              <a:off x="2235629" y="685800"/>
              <a:ext cx="1765496" cy="661939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430"/>
                </a:spcBef>
                <a:spcAft>
                  <a:spcPts val="0"/>
                </a:spcAft>
                <a:buNone/>
              </a:pPr>
              <a:r>
                <a:rPr lang="ru-RU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 Внутренний </a:t>
              </a:r>
              <a:r>
                <a:rPr lang="ru-RU" sz="16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Шлюз</a:t>
              </a:r>
              <a:endPara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0" name="Пузырек для мыслей: облако 8"/>
            <p:cNvSpPr/>
            <p:nvPr/>
          </p:nvSpPr>
          <p:spPr bwMode="auto">
            <a:xfrm>
              <a:off x="4291922" y="1239854"/>
              <a:ext cx="1415590" cy="693417"/>
            </a:xfrm>
            <a:prstGeom prst="cloudCallou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430"/>
                </a:spcBef>
                <a:spcAft>
                  <a:spcPts val="0"/>
                </a:spcAft>
                <a:buNone/>
              </a:pPr>
              <a:r>
                <a:rPr lang="ru-RU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en-US" sz="16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Cloud</a:t>
              </a:r>
              <a:endPara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1" name="Прямая со стрелкой 40"/>
            <p:cNvCxnSpPr>
              <a:cxnSpLocks/>
            </p:cNvCxnSpPr>
            <p:nvPr/>
          </p:nvCxnSpPr>
          <p:spPr bwMode="auto">
            <a:xfrm flipV="1">
              <a:off x="1371600" y="326883"/>
              <a:ext cx="6910729" cy="16018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/>
            <p:nvPr/>
          </p:nvCxnSpPr>
          <p:spPr bwMode="auto">
            <a:xfrm flipV="1">
              <a:off x="1363955" y="527538"/>
              <a:ext cx="6928377" cy="17789"/>
            </a:xfrm>
            <a:prstGeom prst="straightConnector1">
              <a:avLst/>
            </a:prstGeom>
            <a:ln>
              <a:headEnd type="triangl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cxnSpLocks/>
            </p:cNvCxnSpPr>
            <p:nvPr/>
          </p:nvCxnSpPr>
          <p:spPr bwMode="auto">
            <a:xfrm>
              <a:off x="4011128" y="846923"/>
              <a:ext cx="4271201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Прямая со стрелкой 43"/>
            <p:cNvCxnSpPr>
              <a:cxnSpLocks/>
            </p:cNvCxnSpPr>
            <p:nvPr/>
          </p:nvCxnSpPr>
          <p:spPr bwMode="auto">
            <a:xfrm>
              <a:off x="4001125" y="1050890"/>
              <a:ext cx="4304674" cy="0"/>
            </a:xfrm>
            <a:prstGeom prst="straightConnector1">
              <a:avLst/>
            </a:prstGeom>
            <a:ln>
              <a:headEnd type="triangl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Прямая со стрелкой 44"/>
            <p:cNvCxnSpPr>
              <a:cxnSpLocks/>
            </p:cNvCxnSpPr>
            <p:nvPr/>
          </p:nvCxnSpPr>
          <p:spPr bwMode="auto">
            <a:xfrm>
              <a:off x="5641586" y="1693850"/>
              <a:ext cx="2634204" cy="0"/>
            </a:xfrm>
            <a:prstGeom prst="straightConnector1">
              <a:avLst/>
            </a:prstGeom>
            <a:ln>
              <a:headEnd type="triangl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cxnSpLocks/>
            </p:cNvCxnSpPr>
            <p:nvPr/>
          </p:nvCxnSpPr>
          <p:spPr bwMode="auto">
            <a:xfrm>
              <a:off x="5681598" y="1507269"/>
              <a:ext cx="2624201" cy="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Прямоугольник: скругленные углы 20"/>
            <p:cNvSpPr/>
            <p:nvPr/>
          </p:nvSpPr>
          <p:spPr bwMode="auto">
            <a:xfrm>
              <a:off x="5228362" y="2072531"/>
              <a:ext cx="2103699" cy="4419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ts val="430"/>
                </a:spcBef>
                <a:spcAft>
                  <a:spcPts val="0"/>
                </a:spcAft>
                <a:buNone/>
              </a:pPr>
              <a:r>
                <a:rPr lang="ru-RU" sz="16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4 </a:t>
              </a:r>
              <a:r>
                <a:rPr lang="ru-RU" sz="16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Гос.Вет.Службы</a:t>
              </a:r>
              <a:endPara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48" name="Прямая со стрелкой 47"/>
            <p:cNvCxnSpPr>
              <a:cxnSpLocks/>
            </p:cNvCxnSpPr>
            <p:nvPr/>
          </p:nvCxnSpPr>
          <p:spPr bwMode="auto">
            <a:xfrm>
              <a:off x="7352068" y="2166180"/>
              <a:ext cx="953733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cxnSpLocks/>
            </p:cNvCxnSpPr>
            <p:nvPr/>
          </p:nvCxnSpPr>
          <p:spPr bwMode="auto">
            <a:xfrm>
              <a:off x="7352068" y="2351158"/>
              <a:ext cx="930262" cy="0"/>
            </a:xfrm>
            <a:prstGeom prst="straightConnector1">
              <a:avLst/>
            </a:prstGeom>
            <a:ln>
              <a:headEnd type="triangl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Прямая со стрелкой 49"/>
            <p:cNvCxnSpPr>
              <a:cxnSpLocks/>
            </p:cNvCxnSpPr>
            <p:nvPr/>
          </p:nvCxnSpPr>
          <p:spPr bwMode="auto">
            <a:xfrm>
              <a:off x="1524000" y="855649"/>
              <a:ext cx="726633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cxnSpLocks/>
            </p:cNvCxnSpPr>
            <p:nvPr/>
          </p:nvCxnSpPr>
          <p:spPr bwMode="auto">
            <a:xfrm>
              <a:off x="1500422" y="1029339"/>
              <a:ext cx="735207" cy="0"/>
            </a:xfrm>
            <a:prstGeom prst="straightConnector1">
              <a:avLst/>
            </a:prstGeom>
            <a:ln>
              <a:headEnd type="triangl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>
              <a:cxnSpLocks/>
            </p:cNvCxnSpPr>
            <p:nvPr/>
          </p:nvCxnSpPr>
          <p:spPr bwMode="auto">
            <a:xfrm>
              <a:off x="1520428" y="1504643"/>
              <a:ext cx="2910819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>
              <a:cxnSpLocks/>
            </p:cNvCxnSpPr>
            <p:nvPr/>
          </p:nvCxnSpPr>
          <p:spPr bwMode="auto">
            <a:xfrm>
              <a:off x="1524000" y="1693849"/>
              <a:ext cx="2807218" cy="0"/>
            </a:xfrm>
            <a:prstGeom prst="straightConnector1">
              <a:avLst/>
            </a:prstGeom>
            <a:ln>
              <a:headEnd type="triangl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cxnSpLocks/>
            </p:cNvCxnSpPr>
            <p:nvPr/>
          </p:nvCxnSpPr>
          <p:spPr bwMode="auto">
            <a:xfrm>
              <a:off x="1510425" y="2174904"/>
              <a:ext cx="3707936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>
              <a:cxnSpLocks/>
            </p:cNvCxnSpPr>
            <p:nvPr/>
          </p:nvCxnSpPr>
          <p:spPr bwMode="auto">
            <a:xfrm>
              <a:off x="1510425" y="2368606"/>
              <a:ext cx="3717938" cy="0"/>
            </a:xfrm>
            <a:prstGeom prst="straightConnector1">
              <a:avLst/>
            </a:prstGeom>
            <a:ln>
              <a:headEnd type="triangle" w="med" len="med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44025" y="261697"/>
              <a:ext cx="1047750" cy="11239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82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9135533" cy="1143000"/>
          </a:xfrm>
        </p:spPr>
        <p:txBody>
          <a:bodyPr/>
          <a:lstStyle/>
          <a:p>
            <a:r>
              <a:rPr lang="ru-RU" dirty="0" smtClean="0"/>
              <a:t>Процессы и взаимодействие с ФГИС Меркурий</a:t>
            </a:r>
            <a:endParaRPr lang="ru-RU" dirty="0"/>
          </a:p>
        </p:txBody>
      </p:sp>
      <p:sp>
        <p:nvSpPr>
          <p:cNvPr id="4" name="Freeform 4"/>
          <p:cNvSpPr/>
          <p:nvPr/>
        </p:nvSpPr>
        <p:spPr>
          <a:xfrm>
            <a:off x="5366305" y="1397000"/>
            <a:ext cx="1497795" cy="1016000"/>
          </a:xfrm>
          <a:custGeom>
            <a:avLst/>
            <a:gdLst>
              <a:gd name="connsiteX0" fmla="*/ 0 w 1524000"/>
              <a:gd name="connsiteY0" fmla="*/ 1016000 h 1016000"/>
              <a:gd name="connsiteX1" fmla="*/ 762000 w 1524000"/>
              <a:gd name="connsiteY1" fmla="*/ 0 h 1016000"/>
              <a:gd name="connsiteX2" fmla="*/ 762000 w 1524000"/>
              <a:gd name="connsiteY2" fmla="*/ 0 h 1016000"/>
              <a:gd name="connsiteX3" fmla="*/ 1524000 w 1524000"/>
              <a:gd name="connsiteY3" fmla="*/ 1016000 h 1016000"/>
              <a:gd name="connsiteX4" fmla="*/ 0 w 1524000"/>
              <a:gd name="connsiteY4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4000" h="1016000">
                <a:moveTo>
                  <a:pt x="0" y="1016000"/>
                </a:moveTo>
                <a:lnTo>
                  <a:pt x="762000" y="0"/>
                </a:lnTo>
                <a:lnTo>
                  <a:pt x="762000" y="0"/>
                </a:lnTo>
                <a:lnTo>
                  <a:pt x="1524000" y="1016000"/>
                </a:lnTo>
                <a:lnTo>
                  <a:pt x="0" y="1016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130" tIns="24130" rIns="24130" bIns="2413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ru-RU" sz="1900" dirty="0">
              <a:solidFill>
                <a:schemeClr val="accent6"/>
              </a:solidFill>
            </a:endParaRPr>
          </a:p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900" b="1" dirty="0">
                <a:solidFill>
                  <a:schemeClr val="accent6"/>
                </a:solidFill>
              </a:rPr>
              <a:t>ТСД</a:t>
            </a:r>
          </a:p>
        </p:txBody>
      </p:sp>
      <p:sp>
        <p:nvSpPr>
          <p:cNvPr id="5" name="Freeform 5"/>
          <p:cNvSpPr/>
          <p:nvPr/>
        </p:nvSpPr>
        <p:spPr>
          <a:xfrm>
            <a:off x="4572000" y="2412999"/>
            <a:ext cx="3048000" cy="1016000"/>
          </a:xfrm>
          <a:custGeom>
            <a:avLst/>
            <a:gdLst>
              <a:gd name="connsiteX0" fmla="*/ 0 w 3048000"/>
              <a:gd name="connsiteY0" fmla="*/ 1016000 h 1016000"/>
              <a:gd name="connsiteX1" fmla="*/ 762000 w 3048000"/>
              <a:gd name="connsiteY1" fmla="*/ 0 h 1016000"/>
              <a:gd name="connsiteX2" fmla="*/ 2286000 w 3048000"/>
              <a:gd name="connsiteY2" fmla="*/ 0 h 1016000"/>
              <a:gd name="connsiteX3" fmla="*/ 3048000 w 3048000"/>
              <a:gd name="connsiteY3" fmla="*/ 1016000 h 1016000"/>
              <a:gd name="connsiteX4" fmla="*/ 0 w 3048000"/>
              <a:gd name="connsiteY4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0" h="1016000">
                <a:moveTo>
                  <a:pt x="0" y="1016000"/>
                </a:moveTo>
                <a:lnTo>
                  <a:pt x="762000" y="0"/>
                </a:lnTo>
                <a:lnTo>
                  <a:pt x="2286000" y="0"/>
                </a:lnTo>
                <a:lnTo>
                  <a:pt x="3048000" y="1016000"/>
                </a:lnTo>
                <a:lnTo>
                  <a:pt x="0" y="1016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57530" tIns="24130" rIns="557530" bIns="2413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b="1" kern="1200" dirty="0">
                <a:solidFill>
                  <a:schemeClr val="accent6"/>
                </a:solidFill>
              </a:rPr>
              <a:t>Взаимодействие с клиентом</a:t>
            </a:r>
          </a:p>
        </p:txBody>
      </p:sp>
      <p:sp>
        <p:nvSpPr>
          <p:cNvPr id="6" name="Freeform 7"/>
          <p:cNvSpPr/>
          <p:nvPr/>
        </p:nvSpPr>
        <p:spPr>
          <a:xfrm>
            <a:off x="3048000" y="4444999"/>
            <a:ext cx="6096000" cy="1016000"/>
          </a:xfrm>
          <a:custGeom>
            <a:avLst/>
            <a:gdLst>
              <a:gd name="connsiteX0" fmla="*/ 0 w 6096000"/>
              <a:gd name="connsiteY0" fmla="*/ 1016000 h 1016000"/>
              <a:gd name="connsiteX1" fmla="*/ 762000 w 6096000"/>
              <a:gd name="connsiteY1" fmla="*/ 0 h 1016000"/>
              <a:gd name="connsiteX2" fmla="*/ 5334000 w 6096000"/>
              <a:gd name="connsiteY2" fmla="*/ 0 h 1016000"/>
              <a:gd name="connsiteX3" fmla="*/ 6096000 w 6096000"/>
              <a:gd name="connsiteY3" fmla="*/ 1016000 h 1016000"/>
              <a:gd name="connsiteX4" fmla="*/ 0 w 6096000"/>
              <a:gd name="connsiteY4" fmla="*/ 101600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016000">
                <a:moveTo>
                  <a:pt x="0" y="1016000"/>
                </a:moveTo>
                <a:lnTo>
                  <a:pt x="762000" y="0"/>
                </a:lnTo>
                <a:lnTo>
                  <a:pt x="5334000" y="0"/>
                </a:lnTo>
                <a:lnTo>
                  <a:pt x="6096000" y="1016000"/>
                </a:lnTo>
                <a:lnTo>
                  <a:pt x="0" y="101600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90929" tIns="24130" rIns="1090931" bIns="24130" numCol="1" spcCol="1270" anchor="ctr" anchorCtr="0">
            <a:noAutofit/>
          </a:bodyPr>
          <a:lstStyle/>
          <a:p>
            <a:pPr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1900" b="1" dirty="0">
                <a:solidFill>
                  <a:schemeClr val="accent6"/>
                </a:solidFill>
              </a:rPr>
              <a:t>Учет физических партий</a:t>
            </a:r>
          </a:p>
        </p:txBody>
      </p:sp>
      <p:sp>
        <p:nvSpPr>
          <p:cNvPr id="7" name="Rectangle 8"/>
          <p:cNvSpPr/>
          <p:nvPr/>
        </p:nvSpPr>
        <p:spPr bwMode="auto">
          <a:xfrm>
            <a:off x="7477970" y="2743200"/>
            <a:ext cx="599230" cy="4610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en-US" b="1" dirty="0">
                <a:latin typeface="Arial" pitchFamily="34" charset="0"/>
              </a:rPr>
              <a:t>EDI</a:t>
            </a:r>
            <a:endParaRPr lang="ru-RU" b="1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729" y="6309375"/>
            <a:ext cx="2725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/>
              <a:t>Маркировка Товаров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2293905" y="5234036"/>
            <a:ext cx="7361560" cy="986871"/>
            <a:chOff x="769905" y="5234035"/>
            <a:chExt cx="7361560" cy="986871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2690155" y="5234035"/>
              <a:ext cx="1805035" cy="983406"/>
              <a:chOff x="3633689" y="5461000"/>
              <a:chExt cx="1805035" cy="983406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3633689" y="6075074"/>
                <a:ext cx="18050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ru-RU" dirty="0"/>
                  <a:t>Производство</a:t>
                </a:r>
              </a:p>
            </p:txBody>
          </p:sp>
          <p:sp>
            <p:nvSpPr>
              <p:cNvPr id="21" name="Up-Down Arrow 14"/>
              <p:cNvSpPr/>
              <p:nvPr/>
            </p:nvSpPr>
            <p:spPr bwMode="auto">
              <a:xfrm>
                <a:off x="4364692" y="5461000"/>
                <a:ext cx="343031" cy="614074"/>
              </a:xfrm>
              <a:prstGeom prst="upDownArrow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769905" y="5234035"/>
              <a:ext cx="2676150" cy="983406"/>
              <a:chOff x="1115550" y="5461000"/>
              <a:chExt cx="2676150" cy="983406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115550" y="6075074"/>
                <a:ext cx="2676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ru-RU" dirty="0"/>
                  <a:t>Покупки</a:t>
                </a:r>
              </a:p>
            </p:txBody>
          </p:sp>
          <p:sp>
            <p:nvSpPr>
              <p:cNvPr id="19" name="Up-Down Arrow 14"/>
              <p:cNvSpPr/>
              <p:nvPr/>
            </p:nvSpPr>
            <p:spPr bwMode="auto">
              <a:xfrm>
                <a:off x="2267345" y="5461000"/>
                <a:ext cx="343031" cy="614074"/>
              </a:xfrm>
              <a:prstGeom prst="upDownArrow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4303165" y="5237500"/>
              <a:ext cx="2073870" cy="983406"/>
              <a:chOff x="3633689" y="5461000"/>
              <a:chExt cx="2073870" cy="98340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633689" y="6075074"/>
                <a:ext cx="20738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ru-RU" dirty="0"/>
                  <a:t>Инвентаризация</a:t>
                </a:r>
              </a:p>
            </p:txBody>
          </p:sp>
          <p:sp>
            <p:nvSpPr>
              <p:cNvPr id="17" name="Up-Down Arrow 14"/>
              <p:cNvSpPr/>
              <p:nvPr/>
            </p:nvSpPr>
            <p:spPr bwMode="auto">
              <a:xfrm>
                <a:off x="4364692" y="5461000"/>
                <a:ext cx="343031" cy="614074"/>
              </a:xfrm>
              <a:prstGeom prst="upDownArrow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itchFamily="34" charset="0"/>
                </a:endParaRPr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5455315" y="5237500"/>
              <a:ext cx="2676150" cy="983406"/>
              <a:chOff x="1115550" y="5461000"/>
              <a:chExt cx="2676150" cy="983406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115550" y="6075074"/>
                <a:ext cx="26761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buNone/>
                </a:pPr>
                <a:r>
                  <a:rPr lang="ru-RU" dirty="0"/>
                  <a:t>Продажи</a:t>
                </a:r>
              </a:p>
            </p:txBody>
          </p:sp>
          <p:sp>
            <p:nvSpPr>
              <p:cNvPr id="15" name="Up-Down Arrow 14"/>
              <p:cNvSpPr/>
              <p:nvPr/>
            </p:nvSpPr>
            <p:spPr bwMode="auto">
              <a:xfrm>
                <a:off x="2267345" y="5461000"/>
                <a:ext cx="343031" cy="614074"/>
              </a:xfrm>
              <a:prstGeom prst="upDownArrow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Arial" pitchFamily="34" charset="0"/>
                </a:endParaRPr>
              </a:p>
            </p:txBody>
          </p:sp>
        </p:grpSp>
      </p:grpSp>
      <p:grpSp>
        <p:nvGrpSpPr>
          <p:cNvPr id="22" name="Группа 21"/>
          <p:cNvGrpSpPr/>
          <p:nvPr/>
        </p:nvGrpSpPr>
        <p:grpSpPr>
          <a:xfrm>
            <a:off x="3810000" y="3121962"/>
            <a:ext cx="4572000" cy="1663530"/>
            <a:chOff x="2286000" y="3121962"/>
            <a:chExt cx="4572000" cy="1663530"/>
          </a:xfrm>
        </p:grpSpPr>
        <p:sp>
          <p:nvSpPr>
            <p:cNvPr id="23" name="Freeform 6"/>
            <p:cNvSpPr/>
            <p:nvPr/>
          </p:nvSpPr>
          <p:spPr>
            <a:xfrm>
              <a:off x="2286000" y="3428999"/>
              <a:ext cx="4572000" cy="1016000"/>
            </a:xfrm>
            <a:custGeom>
              <a:avLst/>
              <a:gdLst>
                <a:gd name="connsiteX0" fmla="*/ 0 w 4572000"/>
                <a:gd name="connsiteY0" fmla="*/ 1016000 h 1016000"/>
                <a:gd name="connsiteX1" fmla="*/ 762000 w 4572000"/>
                <a:gd name="connsiteY1" fmla="*/ 0 h 1016000"/>
                <a:gd name="connsiteX2" fmla="*/ 3810000 w 4572000"/>
                <a:gd name="connsiteY2" fmla="*/ 0 h 1016000"/>
                <a:gd name="connsiteX3" fmla="*/ 4572000 w 4572000"/>
                <a:gd name="connsiteY3" fmla="*/ 1016000 h 1016000"/>
                <a:gd name="connsiteX4" fmla="*/ 0 w 4572000"/>
                <a:gd name="connsiteY4" fmla="*/ 1016000 h 101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72000" h="1016000">
                  <a:moveTo>
                    <a:pt x="0" y="1016000"/>
                  </a:moveTo>
                  <a:lnTo>
                    <a:pt x="762000" y="0"/>
                  </a:lnTo>
                  <a:lnTo>
                    <a:pt x="3810000" y="0"/>
                  </a:lnTo>
                  <a:lnTo>
                    <a:pt x="4572000" y="1016000"/>
                  </a:lnTo>
                  <a:lnTo>
                    <a:pt x="0" y="10160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24230" tIns="24130" rIns="824230" bIns="2413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900" b="1" dirty="0">
                  <a:solidFill>
                    <a:schemeClr val="accent6"/>
                  </a:solidFill>
                </a:rPr>
                <a:t>Работа с ГИС Меркурий</a:t>
              </a:r>
            </a:p>
          </p:txBody>
        </p:sp>
        <p:sp>
          <p:nvSpPr>
            <p:cNvPr id="24" name="Up-Down Arrow 11"/>
            <p:cNvSpPr/>
            <p:nvPr/>
          </p:nvSpPr>
          <p:spPr bwMode="auto">
            <a:xfrm>
              <a:off x="4364693" y="4171418"/>
              <a:ext cx="343031" cy="614074"/>
            </a:xfrm>
            <a:prstGeom prst="upDown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</a:endParaRPr>
            </a:p>
          </p:txBody>
        </p:sp>
        <p:sp>
          <p:nvSpPr>
            <p:cNvPr id="25" name="Up-Down Arrow 14"/>
            <p:cNvSpPr/>
            <p:nvPr/>
          </p:nvSpPr>
          <p:spPr bwMode="auto">
            <a:xfrm>
              <a:off x="4364692" y="3121962"/>
              <a:ext cx="343031" cy="614074"/>
            </a:xfrm>
            <a:prstGeom prst="upDownArrow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Arial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28801" y="3737283"/>
            <a:ext cx="170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ru-RU" b="1" dirty="0"/>
              <a:t>Справочники</a:t>
            </a:r>
          </a:p>
        </p:txBody>
      </p:sp>
      <p:sp>
        <p:nvSpPr>
          <p:cNvPr id="27" name="Up-Down Arrow 14"/>
          <p:cNvSpPr/>
          <p:nvPr/>
        </p:nvSpPr>
        <p:spPr bwMode="auto">
          <a:xfrm rot="5400000">
            <a:off x="3638485" y="3614912"/>
            <a:ext cx="343031" cy="614074"/>
          </a:xfrm>
          <a:prstGeom prst="up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8" name="Up-Down Arrow 14"/>
          <p:cNvSpPr/>
          <p:nvPr/>
        </p:nvSpPr>
        <p:spPr bwMode="auto">
          <a:xfrm rot="3944082">
            <a:off x="3782371" y="2297159"/>
            <a:ext cx="343031" cy="1994541"/>
          </a:xfrm>
          <a:prstGeom prst="up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29" name="Up-Down Arrow 14"/>
          <p:cNvSpPr/>
          <p:nvPr/>
        </p:nvSpPr>
        <p:spPr bwMode="auto">
          <a:xfrm rot="7882522">
            <a:off x="3103643" y="3962948"/>
            <a:ext cx="343031" cy="963726"/>
          </a:xfrm>
          <a:prstGeom prst="upDown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3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26" grpId="0"/>
      <p:bldP spid="27" grpId="0" animBg="1"/>
      <p:bldP spid="28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371600"/>
            <a:ext cx="3657599" cy="3200400"/>
          </a:xfrm>
        </p:spPr>
        <p:txBody>
          <a:bodyPr/>
          <a:lstStyle/>
          <a:p>
            <a:r>
              <a:rPr lang="ru-RU" sz="3600" dirty="0"/>
              <a:t>Процесс управления мастер данными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68801" y="1374775"/>
            <a:ext cx="1916007" cy="11798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Контрагенты.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Клиенты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Поставщики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Организации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60467" y="1372870"/>
            <a:ext cx="1984587" cy="11798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Хозяйствующие Субъекты (ХС)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ИНН, КПП, ОГРН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GLN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81881" y="2706370"/>
            <a:ext cx="2281767" cy="117983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Адреса.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Адреса доставки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Адреса поставщиков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Склады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60467" y="2712720"/>
            <a:ext cx="1984587" cy="117983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Предприятия / Площадки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КПП, </a:t>
            </a:r>
            <a:r>
              <a: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GLN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260254" y="1430020"/>
            <a:ext cx="3372273" cy="295910"/>
            <a:chOff x="0" y="-4590"/>
            <a:chExt cx="1956553" cy="291669"/>
          </a:xfrm>
        </p:grpSpPr>
        <p:cxnSp>
          <p:nvCxnSpPr>
            <p:cNvPr id="8" name="Прямая со стрелкой 7"/>
            <p:cNvCxnSpPr/>
            <p:nvPr/>
          </p:nvCxnSpPr>
          <p:spPr>
            <a:xfrm flipH="1">
              <a:off x="0" y="287079"/>
              <a:ext cx="19565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Поле 6"/>
            <p:cNvSpPr txBox="1"/>
            <p:nvPr/>
          </p:nvSpPr>
          <p:spPr>
            <a:xfrm>
              <a:off x="1069883" y="-4590"/>
              <a:ext cx="544285" cy="28103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1100" dirty="0">
                  <a:effectLst/>
                  <a:ea typeface="Calibri"/>
                  <a:cs typeface="Times New Roman"/>
                </a:rPr>
                <a:t>GUID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7162801" y="2780665"/>
            <a:ext cx="2484967" cy="287020"/>
            <a:chOff x="0" y="0"/>
            <a:chExt cx="2812881" cy="287079"/>
          </a:xfrm>
        </p:grpSpPr>
        <p:cxnSp>
          <p:nvCxnSpPr>
            <p:cNvPr id="11" name="Прямая со стрелкой 10"/>
            <p:cNvCxnSpPr/>
            <p:nvPr/>
          </p:nvCxnSpPr>
          <p:spPr>
            <a:xfrm flipH="1">
              <a:off x="0" y="287079"/>
              <a:ext cx="28128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оле 16"/>
            <p:cNvSpPr txBox="1"/>
            <p:nvPr/>
          </p:nvSpPr>
          <p:spPr>
            <a:xfrm>
              <a:off x="1118226" y="0"/>
              <a:ext cx="1009401" cy="27644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1100" dirty="0">
                  <a:effectLst/>
                  <a:ea typeface="Calibri"/>
                  <a:cs typeface="Times New Roman"/>
                </a:rPr>
                <a:t>GUID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4470400" y="4124326"/>
            <a:ext cx="2480733" cy="88201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Товары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Ветеринарные группы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Каталог товаров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660467" y="4180205"/>
            <a:ext cx="1984587" cy="372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3 уровня товаров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6940973" y="4184651"/>
            <a:ext cx="2690707" cy="274955"/>
            <a:chOff x="1" y="11877"/>
            <a:chExt cx="2712419" cy="275202"/>
          </a:xfrm>
        </p:grpSpPr>
        <p:cxnSp>
          <p:nvCxnSpPr>
            <p:cNvPr id="16" name="Прямая со стрелкой 15"/>
            <p:cNvCxnSpPr/>
            <p:nvPr/>
          </p:nvCxnSpPr>
          <p:spPr>
            <a:xfrm flipH="1">
              <a:off x="1" y="287079"/>
              <a:ext cx="271241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Поле 27"/>
            <p:cNvSpPr txBox="1"/>
            <p:nvPr/>
          </p:nvSpPr>
          <p:spPr>
            <a:xfrm>
              <a:off x="1237698" y="11877"/>
              <a:ext cx="880684" cy="26456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1100" dirty="0">
                  <a:effectLst/>
                  <a:ea typeface="Calibri"/>
                  <a:cs typeface="Times New Roman"/>
                </a:rPr>
                <a:t>GUID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7368541" y="5241926"/>
            <a:ext cx="2263140" cy="297815"/>
            <a:chOff x="0" y="55348"/>
            <a:chExt cx="1956553" cy="231731"/>
          </a:xfrm>
        </p:grpSpPr>
        <p:cxnSp>
          <p:nvCxnSpPr>
            <p:cNvPr id="19" name="Прямая со стрелкой 18"/>
            <p:cNvCxnSpPr/>
            <p:nvPr/>
          </p:nvCxnSpPr>
          <p:spPr>
            <a:xfrm flipH="1">
              <a:off x="0" y="287079"/>
              <a:ext cx="19565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оле 33"/>
            <p:cNvSpPr txBox="1"/>
            <p:nvPr/>
          </p:nvSpPr>
          <p:spPr>
            <a:xfrm>
              <a:off x="719117" y="55348"/>
              <a:ext cx="815821" cy="21155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1100" dirty="0">
                  <a:effectLst/>
                  <a:ea typeface="Calibri"/>
                  <a:cs typeface="Times New Roman"/>
                </a:rPr>
                <a:t>GUID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9660467" y="4634865"/>
            <a:ext cx="1984587" cy="372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Каталог Товаров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52154" y="5165726"/>
            <a:ext cx="2424007" cy="913765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Единицы Измерения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Единицы измерения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Упаковки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664700" y="5320665"/>
            <a:ext cx="1984587" cy="372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Единицы измерения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668933" y="5755005"/>
            <a:ext cx="1984587" cy="372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Упаковки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486487" y="6333490"/>
            <a:ext cx="1814407" cy="3721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Пользователи.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699413" y="6328410"/>
            <a:ext cx="1984587" cy="372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Пользователи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860801" y="728980"/>
            <a:ext cx="3316393" cy="372110"/>
          </a:xfrm>
          <a:prstGeom prst="rect">
            <a:avLst/>
          </a:prstGeom>
          <a:solidFill>
            <a:schemeClr val="bg2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Информационная система ХС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661313" y="728980"/>
            <a:ext cx="1984587" cy="372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ФГИС Меркурий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26774" y="858520"/>
            <a:ext cx="1642533" cy="33972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ВЕТИС.</a:t>
            </a:r>
            <a:r>
              <a:rPr lang="en-US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API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6272954" y="1772285"/>
            <a:ext cx="3372273" cy="295910"/>
            <a:chOff x="0" y="-4590"/>
            <a:chExt cx="1956553" cy="291669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0" y="287079"/>
              <a:ext cx="19565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Поле 57"/>
            <p:cNvSpPr txBox="1"/>
            <p:nvPr/>
          </p:nvSpPr>
          <p:spPr>
            <a:xfrm>
              <a:off x="1069882" y="-4590"/>
              <a:ext cx="536918" cy="28103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1100" dirty="0">
                  <a:effectLst/>
                  <a:ea typeface="Calibri"/>
                  <a:cs typeface="Times New Roman"/>
                </a:rPr>
                <a:t>GUID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285654" y="2113915"/>
            <a:ext cx="3372273" cy="295910"/>
            <a:chOff x="0" y="-4590"/>
            <a:chExt cx="1956553" cy="291669"/>
          </a:xfrm>
        </p:grpSpPr>
        <p:cxnSp>
          <p:nvCxnSpPr>
            <p:cNvPr id="34" name="Прямая со стрелкой 33"/>
            <p:cNvCxnSpPr/>
            <p:nvPr/>
          </p:nvCxnSpPr>
          <p:spPr>
            <a:xfrm flipH="1">
              <a:off x="0" y="287079"/>
              <a:ext cx="19565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Поле 60"/>
            <p:cNvSpPr txBox="1"/>
            <p:nvPr/>
          </p:nvSpPr>
          <p:spPr>
            <a:xfrm>
              <a:off x="1069883" y="-4590"/>
              <a:ext cx="529549" cy="28103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1100" dirty="0">
                  <a:effectLst/>
                  <a:ea typeface="Calibri"/>
                  <a:cs typeface="Times New Roman"/>
                </a:rPr>
                <a:t>GUID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7158567" y="3103880"/>
            <a:ext cx="2484967" cy="287020"/>
            <a:chOff x="0" y="0"/>
            <a:chExt cx="2812881" cy="287079"/>
          </a:xfrm>
        </p:grpSpPr>
        <p:cxnSp>
          <p:nvCxnSpPr>
            <p:cNvPr id="37" name="Прямая со стрелкой 36"/>
            <p:cNvCxnSpPr/>
            <p:nvPr/>
          </p:nvCxnSpPr>
          <p:spPr>
            <a:xfrm flipH="1">
              <a:off x="0" y="287079"/>
              <a:ext cx="28128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Поле 63"/>
            <p:cNvSpPr txBox="1"/>
            <p:nvPr/>
          </p:nvSpPr>
          <p:spPr>
            <a:xfrm>
              <a:off x="1118228" y="0"/>
              <a:ext cx="1014196" cy="27644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1100" dirty="0">
                  <a:effectLst/>
                  <a:ea typeface="Calibri"/>
                  <a:cs typeface="Times New Roman"/>
                </a:rPr>
                <a:t>GUID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172961" y="3432175"/>
            <a:ext cx="2484967" cy="287020"/>
            <a:chOff x="0" y="0"/>
            <a:chExt cx="2812881" cy="287079"/>
          </a:xfrm>
        </p:grpSpPr>
        <p:cxnSp>
          <p:nvCxnSpPr>
            <p:cNvPr id="40" name="Прямая со стрелкой 39"/>
            <p:cNvCxnSpPr/>
            <p:nvPr/>
          </p:nvCxnSpPr>
          <p:spPr>
            <a:xfrm flipH="1">
              <a:off x="0" y="287079"/>
              <a:ext cx="281288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Поле 66"/>
            <p:cNvSpPr txBox="1"/>
            <p:nvPr/>
          </p:nvSpPr>
          <p:spPr>
            <a:xfrm>
              <a:off x="1118226" y="0"/>
              <a:ext cx="997904" cy="27644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1100" dirty="0">
                  <a:effectLst/>
                  <a:ea typeface="Calibri"/>
                  <a:cs typeface="Times New Roman"/>
                </a:rPr>
                <a:t>GUID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953673" y="4536270"/>
            <a:ext cx="2690707" cy="264331"/>
            <a:chOff x="1" y="67000"/>
            <a:chExt cx="2712419" cy="264568"/>
          </a:xfrm>
        </p:grpSpPr>
        <p:cxnSp>
          <p:nvCxnSpPr>
            <p:cNvPr id="43" name="Прямая со стрелкой 42"/>
            <p:cNvCxnSpPr/>
            <p:nvPr/>
          </p:nvCxnSpPr>
          <p:spPr>
            <a:xfrm flipH="1">
              <a:off x="1" y="287079"/>
              <a:ext cx="2712419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Поле 69"/>
            <p:cNvSpPr txBox="1"/>
            <p:nvPr/>
          </p:nvSpPr>
          <p:spPr>
            <a:xfrm>
              <a:off x="1237698" y="67000"/>
              <a:ext cx="867886" cy="26456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1100" dirty="0">
                  <a:effectLst/>
                  <a:ea typeface="Calibri"/>
                  <a:cs typeface="Times New Roman"/>
                </a:rPr>
                <a:t>GUID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cxnSp>
        <p:nvCxnSpPr>
          <p:cNvPr id="45" name="Прямая со стрелкой 44"/>
          <p:cNvCxnSpPr/>
          <p:nvPr/>
        </p:nvCxnSpPr>
        <p:spPr>
          <a:xfrm flipV="1">
            <a:off x="6957061" y="4921885"/>
            <a:ext cx="2706793" cy="11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7365154" y="5571491"/>
            <a:ext cx="2263140" cy="297815"/>
            <a:chOff x="0" y="55348"/>
            <a:chExt cx="1956553" cy="231731"/>
          </a:xfrm>
        </p:grpSpPr>
        <p:cxnSp>
          <p:nvCxnSpPr>
            <p:cNvPr id="47" name="Прямая со стрелкой 46"/>
            <p:cNvCxnSpPr/>
            <p:nvPr/>
          </p:nvCxnSpPr>
          <p:spPr>
            <a:xfrm flipH="1">
              <a:off x="0" y="287079"/>
              <a:ext cx="1956553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Поле 73"/>
            <p:cNvSpPr txBox="1"/>
            <p:nvPr/>
          </p:nvSpPr>
          <p:spPr>
            <a:xfrm>
              <a:off x="719117" y="55348"/>
              <a:ext cx="927081" cy="211552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1100" dirty="0" err="1">
                  <a:effectLst/>
                  <a:ea typeface="Calibri"/>
                  <a:cs typeface="Times New Roman"/>
                </a:rPr>
                <a:t>GlobalID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</p:grpSp>
      <p:sp>
        <p:nvSpPr>
          <p:cNvPr id="50" name="Rectangle 73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06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прихода с ЭВС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855115" y="1749727"/>
            <a:ext cx="9355685" cy="4367619"/>
            <a:chOff x="1353820" y="2561196"/>
            <a:chExt cx="5711825" cy="2338705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53820" y="2667241"/>
              <a:ext cx="1360805" cy="37973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  <a:buNone/>
              </a:pPr>
              <a:r>
                <a:rPr lang="ru-RU" sz="110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Вх. ЭВСД 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277235" y="2561196"/>
              <a:ext cx="1360805" cy="100901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  <a:buNone/>
              </a:pPr>
              <a:r>
                <a:rPr lang="ru-RU" sz="11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Приемка партии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224780" y="2572626"/>
              <a:ext cx="1488440" cy="74803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ru-RU" sz="11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Транспортная Транзакция</a:t>
              </a: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1100" b="1" dirty="0" err="1">
                  <a:solidFill>
                    <a:srgbClr val="000000"/>
                  </a:solidFill>
                  <a:ea typeface="Calibri"/>
                  <a:cs typeface="Times New Roman"/>
                </a:rPr>
                <a:t>VetDoc</a:t>
              </a:r>
              <a:r>
                <a:rPr lang="en-US" sz="1100" b="1" dirty="0">
                  <a:solidFill>
                    <a:srgbClr val="000000"/>
                  </a:solidFill>
                  <a:ea typeface="Calibri"/>
                  <a:cs typeface="Times New Roman"/>
                </a:rPr>
                <a:t> UUID</a:t>
              </a:r>
              <a:endParaRPr lang="ru-RU" sz="1100" b="1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6" name="Прямая со стрелкой 5"/>
            <p:cNvCxnSpPr/>
            <p:nvPr/>
          </p:nvCxnSpPr>
          <p:spPr>
            <a:xfrm>
              <a:off x="2719070" y="2820911"/>
              <a:ext cx="5626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оле 79"/>
            <p:cNvSpPr txBox="1"/>
            <p:nvPr/>
          </p:nvSpPr>
          <p:spPr>
            <a:xfrm>
              <a:off x="2872105" y="2666606"/>
              <a:ext cx="255905" cy="2730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ru-RU" sz="1100" dirty="0">
                  <a:effectLst/>
                  <a:ea typeface="Calibri"/>
                  <a:cs typeface="Times New Roman"/>
                </a:rPr>
                <a:t>0</a:t>
              </a:r>
            </a:p>
          </p:txBody>
        </p:sp>
        <p:sp>
          <p:nvSpPr>
            <p:cNvPr id="8" name="Поле 80"/>
            <p:cNvSpPr txBox="1"/>
            <p:nvPr/>
          </p:nvSpPr>
          <p:spPr>
            <a:xfrm>
              <a:off x="4817110" y="2664066"/>
              <a:ext cx="255905" cy="2730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ru-RU" sz="1100" dirty="0">
                  <a:effectLst/>
                  <a:ea typeface="Calibri"/>
                  <a:cs typeface="Times New Roman"/>
                </a:rPr>
                <a:t>1</a:t>
              </a:r>
            </a:p>
          </p:txBody>
        </p:sp>
        <p:cxnSp>
          <p:nvCxnSpPr>
            <p:cNvPr id="9" name="Прямая со стрелкой 8"/>
            <p:cNvCxnSpPr/>
            <p:nvPr/>
          </p:nvCxnSpPr>
          <p:spPr>
            <a:xfrm>
              <a:off x="4638040" y="2643746"/>
              <a:ext cx="58674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flipH="1">
              <a:off x="4638040" y="2986646"/>
              <a:ext cx="59118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4643120" y="3213976"/>
              <a:ext cx="58166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Поле 85"/>
            <p:cNvSpPr txBox="1"/>
            <p:nvPr/>
          </p:nvSpPr>
          <p:spPr>
            <a:xfrm>
              <a:off x="4722495" y="3069196"/>
              <a:ext cx="360680" cy="2730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ru-RU" sz="1100" dirty="0">
                  <a:effectLst/>
                  <a:ea typeface="Calibri"/>
                  <a:cs typeface="Times New Roman"/>
                </a:rPr>
                <a:t>4.1</a:t>
              </a: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227320" y="3473056"/>
              <a:ext cx="1488440" cy="74803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ru-RU" sz="11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Транспортная Транзакция Возврат</a:t>
              </a:r>
              <a:endPara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1100" b="1" dirty="0" err="1">
                  <a:solidFill>
                    <a:srgbClr val="000000"/>
                  </a:solidFill>
                  <a:ea typeface="Calibri"/>
                  <a:cs typeface="Times New Roman"/>
                </a:rPr>
                <a:t>VetDoc</a:t>
              </a:r>
              <a:r>
                <a:rPr lang="en-US" sz="1100" b="1" dirty="0">
                  <a:solidFill>
                    <a:srgbClr val="000000"/>
                  </a:solidFill>
                  <a:ea typeface="Calibri"/>
                  <a:cs typeface="Times New Roman"/>
                </a:rPr>
                <a:t> UUID</a:t>
              </a:r>
              <a:endParaRPr lang="ru-RU" sz="1100" b="1" dirty="0">
                <a:ea typeface="Calibri"/>
                <a:cs typeface="Times New Roman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3289300" y="4377931"/>
              <a:ext cx="1360805" cy="52133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  <a:buNone/>
              </a:pPr>
              <a:r>
                <a:rPr lang="ru-RU" sz="11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Складская партия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56360" y="3175876"/>
              <a:ext cx="1360805" cy="37973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  <a:buNone/>
              </a:pPr>
              <a:r>
                <a:rPr lang="ru-RU" sz="1100" dirty="0" err="1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Вх</a:t>
              </a:r>
              <a:r>
                <a:rPr lang="ru-RU" sz="11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. ЭВСД новый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60170" y="3720071"/>
              <a:ext cx="1360805" cy="37973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  <a:buNone/>
              </a:pPr>
              <a:r>
                <a:rPr lang="ru-RU" sz="11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Исх. ЭВСД возврат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17" name="Прямая со стрелкой 16"/>
            <p:cNvCxnSpPr/>
            <p:nvPr/>
          </p:nvCxnSpPr>
          <p:spPr>
            <a:xfrm>
              <a:off x="2703830" y="3365741"/>
              <a:ext cx="56261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Поле 93"/>
            <p:cNvSpPr txBox="1"/>
            <p:nvPr/>
          </p:nvSpPr>
          <p:spPr>
            <a:xfrm>
              <a:off x="2720975" y="3211436"/>
              <a:ext cx="465455" cy="2730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ru-RU" sz="1100" dirty="0">
                  <a:effectLst/>
                  <a:ea typeface="Calibri"/>
                  <a:cs typeface="Times New Roman"/>
                </a:rPr>
                <a:t>4.3.2</a:t>
              </a:r>
            </a:p>
          </p:txBody>
        </p:sp>
        <p:cxnSp>
          <p:nvCxnSpPr>
            <p:cNvPr id="19" name="Прямая со стрелкой 18"/>
            <p:cNvCxnSpPr/>
            <p:nvPr/>
          </p:nvCxnSpPr>
          <p:spPr>
            <a:xfrm>
              <a:off x="4650740" y="3391776"/>
              <a:ext cx="579120" cy="33210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/>
            <p:nvPr/>
          </p:nvCxnSpPr>
          <p:spPr>
            <a:xfrm flipH="1">
              <a:off x="2726055" y="3570211"/>
              <a:ext cx="554990" cy="32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flipH="1" flipV="1">
              <a:off x="4619625" y="3558781"/>
              <a:ext cx="594360" cy="33147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Поле 97"/>
            <p:cNvSpPr txBox="1"/>
            <p:nvPr/>
          </p:nvSpPr>
          <p:spPr>
            <a:xfrm>
              <a:off x="4700905" y="3468611"/>
              <a:ext cx="465455" cy="2730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ru-RU" sz="1100" dirty="0">
                  <a:effectLst/>
                  <a:ea typeface="Calibri"/>
                  <a:cs typeface="Times New Roman"/>
                </a:rPr>
                <a:t>4.2.1</a:t>
              </a:r>
            </a:p>
          </p:txBody>
        </p:sp>
        <p:sp>
          <p:nvSpPr>
            <p:cNvPr id="23" name="Поле 98"/>
            <p:cNvSpPr txBox="1"/>
            <p:nvPr/>
          </p:nvSpPr>
          <p:spPr>
            <a:xfrm>
              <a:off x="2896870" y="3648316"/>
              <a:ext cx="465455" cy="27305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ru-RU" sz="1100" dirty="0">
                  <a:effectLst/>
                  <a:ea typeface="Calibri"/>
                  <a:cs typeface="Times New Roman"/>
                </a:rPr>
                <a:t>4.2.2</a:t>
              </a:r>
            </a:p>
          </p:txBody>
        </p:sp>
        <p:cxnSp>
          <p:nvCxnSpPr>
            <p:cNvPr id="24" name="Прямая со стрелкой 23"/>
            <p:cNvCxnSpPr/>
            <p:nvPr/>
          </p:nvCxnSpPr>
          <p:spPr>
            <a:xfrm>
              <a:off x="3966210" y="3570211"/>
              <a:ext cx="11430" cy="8070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Прямоугольник 24"/>
            <p:cNvSpPr/>
            <p:nvPr/>
          </p:nvSpPr>
          <p:spPr>
            <a:xfrm>
              <a:off x="5236845" y="4377931"/>
              <a:ext cx="1488440" cy="52197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ru-RU" sz="11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Запись Складского Журнала</a:t>
              </a:r>
              <a:endParaRPr lang="en-US" sz="1100" dirty="0">
                <a:solidFill>
                  <a:srgbClr val="000000"/>
                </a:solidFill>
                <a:effectLst/>
                <a:ea typeface="Calibri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en-US" sz="1100" b="1" dirty="0">
                  <a:solidFill>
                    <a:srgbClr val="000000"/>
                  </a:solidFill>
                  <a:ea typeface="Calibri"/>
                  <a:cs typeface="Times New Roman"/>
                </a:rPr>
                <a:t>Stock Entry GUID/UUID</a:t>
              </a:r>
              <a:endParaRPr lang="ru-RU" sz="1100" b="1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6" name="Выгнутая вправо стрелка 25"/>
            <p:cNvSpPr/>
            <p:nvPr/>
          </p:nvSpPr>
          <p:spPr>
            <a:xfrm>
              <a:off x="6721475" y="2976486"/>
              <a:ext cx="344170" cy="1685925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</p:grp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0" y="43934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025335" y="1328420"/>
            <a:ext cx="2312139" cy="372110"/>
          </a:xfrm>
          <a:prstGeom prst="rect">
            <a:avLst/>
          </a:prstGeom>
          <a:solidFill>
            <a:schemeClr val="bg2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Инфо</a:t>
            </a:r>
            <a:r>
              <a:rPr lang="ru-RU" sz="1100" b="1" dirty="0">
                <a:solidFill>
                  <a:srgbClr val="000000"/>
                </a:solidFill>
                <a:ea typeface="Calibri"/>
                <a:cs typeface="Times New Roman"/>
              </a:rPr>
              <a:t>р</a:t>
            </a: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мационная система ХС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939293" y="1356271"/>
            <a:ext cx="2767832" cy="37211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b="1">
                <a:solidFill>
                  <a:srgbClr val="000000"/>
                </a:solidFill>
                <a:effectLst/>
                <a:ea typeface="Calibri"/>
                <a:cs typeface="Times New Roman"/>
              </a:rPr>
              <a:t>ФГИС Меркурий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17490" y="1348892"/>
            <a:ext cx="2382910" cy="394818"/>
          </a:xfrm>
          <a:prstGeom prst="rect">
            <a:avLst/>
          </a:prstGeom>
          <a:solidFill>
            <a:schemeClr val="accent2">
              <a:lumMod val="20000"/>
              <a:lumOff val="80000"/>
              <a:alpha val="39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000000"/>
                </a:solidFill>
                <a:ea typeface="Calibri"/>
                <a:cs typeface="Times New Roman"/>
              </a:rPr>
              <a:t>Сопроводительный </a:t>
            </a:r>
            <a:r>
              <a:rPr lang="ru-RU" sz="1100" b="1" dirty="0">
                <a:solidFill>
                  <a:srgbClr val="000000"/>
                </a:solidFill>
                <a:ea typeface="Calibri"/>
                <a:cs typeface="Times New Roman"/>
              </a:rPr>
              <a:t>документ</a:t>
            </a:r>
            <a:endParaRPr lang="ru-RU" sz="1100" b="1" dirty="0">
              <a:effectLst/>
              <a:ea typeface="Calibri"/>
              <a:cs typeface="Times New Roman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9928933" y="5193131"/>
            <a:ext cx="2060927" cy="92421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1100" dirty="0" smtClean="0">
                <a:solidFill>
                  <a:srgbClr val="000000"/>
                </a:solidFill>
                <a:ea typeface="Calibri"/>
                <a:cs typeface="Times New Roman"/>
              </a:rPr>
              <a:t>Акт расхождения</a:t>
            </a:r>
            <a:endParaRPr lang="en-US" sz="1100" dirty="0">
              <a:solidFill>
                <a:srgbClr val="000000"/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1100" b="1" dirty="0">
                <a:solidFill>
                  <a:srgbClr val="000000"/>
                </a:solidFill>
                <a:ea typeface="Calibri"/>
                <a:cs typeface="Times New Roman"/>
              </a:rPr>
              <a:t>Stock Entry GUID/UUID</a:t>
            </a:r>
            <a:endParaRPr lang="ru-RU" sz="1100" b="1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46424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9135533" cy="1143000"/>
          </a:xfrm>
        </p:spPr>
        <p:txBody>
          <a:bodyPr/>
          <a:lstStyle/>
          <a:p>
            <a:r>
              <a:rPr lang="ru-RU" dirty="0"/>
              <a:t>Процесс отгрузки с ЭВС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1219201" y="2080896"/>
            <a:ext cx="10101580" cy="4319905"/>
            <a:chOff x="1113790" y="5135245"/>
            <a:chExt cx="5438775" cy="431990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064125" y="8931275"/>
              <a:ext cx="1488440" cy="52197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  <a:buNone/>
              </a:pPr>
              <a:r>
                <a:rPr lang="ru-RU" sz="11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Запись Складского Журнала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062605" y="8933815"/>
              <a:ext cx="1360805" cy="521335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  <a:buNone/>
              </a:pPr>
              <a:r>
                <a:rPr lang="ru-RU" sz="1100" dirty="0">
                  <a:solidFill>
                    <a:srgbClr val="000000"/>
                  </a:solidFill>
                  <a:effectLst/>
                  <a:ea typeface="Calibri"/>
                  <a:cs typeface="Times New Roman"/>
                </a:rPr>
                <a:t>Складская партия</a:t>
              </a:r>
              <a:endParaRPr lang="ru-RU" sz="1100" dirty="0">
                <a:effectLst/>
                <a:ea typeface="Calibri"/>
                <a:cs typeface="Times New Roman"/>
              </a:endParaRPr>
            </a:p>
          </p:txBody>
        </p:sp>
        <p:cxnSp>
          <p:nvCxnSpPr>
            <p:cNvPr id="31" name="Прямая со стрелкой 30"/>
            <p:cNvCxnSpPr/>
            <p:nvPr/>
          </p:nvCxnSpPr>
          <p:spPr>
            <a:xfrm>
              <a:off x="3716655" y="8528050"/>
              <a:ext cx="0" cy="4038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/>
            <p:nvPr/>
          </p:nvCxnSpPr>
          <p:spPr>
            <a:xfrm>
              <a:off x="5854065" y="8528050"/>
              <a:ext cx="0" cy="40322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Группа 39"/>
            <p:cNvGrpSpPr/>
            <p:nvPr/>
          </p:nvGrpSpPr>
          <p:grpSpPr>
            <a:xfrm>
              <a:off x="1113790" y="5135245"/>
              <a:ext cx="5433060" cy="3717290"/>
              <a:chOff x="1113790" y="5135245"/>
              <a:chExt cx="5433060" cy="3717290"/>
            </a:xfrm>
          </p:grpSpPr>
          <p:sp>
            <p:nvSpPr>
              <p:cNvPr id="3" name="Прямоугольник 2"/>
              <p:cNvSpPr/>
              <p:nvPr/>
            </p:nvSpPr>
            <p:spPr>
              <a:xfrm>
                <a:off x="1113790" y="5253990"/>
                <a:ext cx="1360805" cy="37973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Исх. ЭВСД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3039745" y="5149215"/>
                <a:ext cx="1360805" cy="115189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Отгрузка партии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5055870" y="5764530"/>
                <a:ext cx="1488440" cy="74803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Транспортная Транзакция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6" name="Прямая со стрелкой 5"/>
              <p:cNvCxnSpPr/>
              <p:nvPr/>
            </p:nvCxnSpPr>
            <p:spPr>
              <a:xfrm>
                <a:off x="4417060" y="5398770"/>
                <a:ext cx="64071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Прямоугольник 6"/>
              <p:cNvSpPr/>
              <p:nvPr/>
            </p:nvSpPr>
            <p:spPr>
              <a:xfrm>
                <a:off x="5058410" y="7780655"/>
                <a:ext cx="1488440" cy="74803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Транспортная Транзакция Возврат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3049270" y="6964045"/>
                <a:ext cx="1360805" cy="521335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Складская партия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1175385" y="6664960"/>
                <a:ext cx="1360805" cy="37973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Исх. ЭВСД новый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1170940" y="7850505"/>
                <a:ext cx="1360805" cy="37973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100" dirty="0" err="1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Вх</a:t>
                </a:r>
                <a:r>
                  <a:rPr lang="ru-RU" sz="11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. ЭВСД возврат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5055235" y="5135245"/>
                <a:ext cx="1488440" cy="52197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Запись Складского Журнала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12" name="Прямая со стрелкой 11"/>
              <p:cNvCxnSpPr/>
              <p:nvPr/>
            </p:nvCxnSpPr>
            <p:spPr>
              <a:xfrm flipV="1">
                <a:off x="3716655" y="6301740"/>
                <a:ext cx="0" cy="66484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Поле 132"/>
              <p:cNvSpPr txBox="1"/>
              <p:nvPr/>
            </p:nvSpPr>
            <p:spPr>
              <a:xfrm>
                <a:off x="3573780" y="6456045"/>
                <a:ext cx="296545" cy="28448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sz="1100">
                    <a:effectLst/>
                    <a:ea typeface="Calibri"/>
                    <a:cs typeface="Times New Roman"/>
                  </a:rPr>
                  <a:t>1</a:t>
                </a:r>
              </a:p>
            </p:txBody>
          </p:sp>
          <p:sp>
            <p:nvSpPr>
              <p:cNvPr id="14" name="Поле 133"/>
              <p:cNvSpPr txBox="1"/>
              <p:nvPr/>
            </p:nvSpPr>
            <p:spPr>
              <a:xfrm>
                <a:off x="4568825" y="5253990"/>
                <a:ext cx="296545" cy="28448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2</a:t>
                </a:r>
              </a:p>
            </p:txBody>
          </p:sp>
          <p:cxnSp>
            <p:nvCxnSpPr>
              <p:cNvPr id="15" name="Прямая со стрелкой 14"/>
              <p:cNvCxnSpPr/>
              <p:nvPr/>
            </p:nvCxnSpPr>
            <p:spPr>
              <a:xfrm>
                <a:off x="4417060" y="5824220"/>
                <a:ext cx="64071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Поле 135"/>
              <p:cNvSpPr txBox="1"/>
              <p:nvPr/>
            </p:nvSpPr>
            <p:spPr>
              <a:xfrm>
                <a:off x="4601845" y="5654675"/>
                <a:ext cx="296545" cy="28448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3</a:t>
                </a:r>
              </a:p>
            </p:txBody>
          </p:sp>
          <p:cxnSp>
            <p:nvCxnSpPr>
              <p:cNvPr id="17" name="Прямая со стрелкой 16"/>
              <p:cNvCxnSpPr/>
              <p:nvPr/>
            </p:nvCxnSpPr>
            <p:spPr>
              <a:xfrm flipH="1">
                <a:off x="4400550" y="6146800"/>
                <a:ext cx="65722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Поле 137"/>
              <p:cNvSpPr txBox="1"/>
              <p:nvPr/>
            </p:nvSpPr>
            <p:spPr>
              <a:xfrm>
                <a:off x="4611370" y="6021705"/>
                <a:ext cx="296545" cy="28448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4</a:t>
                </a:r>
              </a:p>
            </p:txBody>
          </p:sp>
          <p:cxnSp>
            <p:nvCxnSpPr>
              <p:cNvPr id="19" name="Прямая со стрелкой 18"/>
              <p:cNvCxnSpPr/>
              <p:nvPr/>
            </p:nvCxnSpPr>
            <p:spPr>
              <a:xfrm flipH="1">
                <a:off x="2476500" y="5457825"/>
                <a:ext cx="56261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Поле 139"/>
              <p:cNvSpPr txBox="1"/>
              <p:nvPr/>
            </p:nvSpPr>
            <p:spPr>
              <a:xfrm>
                <a:off x="2621280" y="5288280"/>
                <a:ext cx="296545" cy="28448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5</a:t>
                </a:r>
              </a:p>
            </p:txBody>
          </p:sp>
          <p:cxnSp>
            <p:nvCxnSpPr>
              <p:cNvPr id="21" name="Прямая со стрелкой 20"/>
              <p:cNvCxnSpPr/>
              <p:nvPr/>
            </p:nvCxnSpPr>
            <p:spPr>
              <a:xfrm flipH="1">
                <a:off x="2536190" y="5814695"/>
                <a:ext cx="503555" cy="85471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Поле 141"/>
              <p:cNvSpPr txBox="1"/>
              <p:nvPr/>
            </p:nvSpPr>
            <p:spPr>
              <a:xfrm>
                <a:off x="2405381" y="6147435"/>
                <a:ext cx="538480" cy="27241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6.1.1</a:t>
                </a:r>
              </a:p>
            </p:txBody>
          </p:sp>
          <p:sp>
            <p:nvSpPr>
              <p:cNvPr id="23" name="Прямоугольник 22"/>
              <p:cNvSpPr/>
              <p:nvPr/>
            </p:nvSpPr>
            <p:spPr>
              <a:xfrm>
                <a:off x="3051810" y="7780020"/>
                <a:ext cx="1360805" cy="748030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  <a:buNone/>
                </a:pPr>
                <a:r>
                  <a:rPr lang="ru-RU" sz="1100" dirty="0">
                    <a:solidFill>
                      <a:srgbClr val="000000"/>
                    </a:solidFill>
                    <a:effectLst/>
                    <a:ea typeface="Calibri"/>
                    <a:cs typeface="Times New Roman"/>
                  </a:rPr>
                  <a:t>Приемка Возврата</a:t>
                </a:r>
                <a:endParaRPr lang="ru-RU" sz="1100" dirty="0">
                  <a:effectLst/>
                  <a:ea typeface="Calibri"/>
                  <a:cs typeface="Times New Roman"/>
                </a:endParaRPr>
              </a:p>
            </p:txBody>
          </p:sp>
          <p:cxnSp>
            <p:nvCxnSpPr>
              <p:cNvPr id="26" name="Прямая со стрелкой 25"/>
              <p:cNvCxnSpPr/>
              <p:nvPr/>
            </p:nvCxnSpPr>
            <p:spPr>
              <a:xfrm>
                <a:off x="2536190" y="8005445"/>
                <a:ext cx="51498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 стрелкой 26"/>
              <p:cNvCxnSpPr/>
              <p:nvPr/>
            </p:nvCxnSpPr>
            <p:spPr>
              <a:xfrm>
                <a:off x="4427220" y="7862570"/>
                <a:ext cx="626110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 стрелкой 27"/>
              <p:cNvCxnSpPr/>
              <p:nvPr/>
            </p:nvCxnSpPr>
            <p:spPr>
              <a:xfrm flipH="1">
                <a:off x="4400550" y="8016875"/>
                <a:ext cx="64960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 стрелкой 28"/>
              <p:cNvCxnSpPr/>
              <p:nvPr/>
            </p:nvCxnSpPr>
            <p:spPr>
              <a:xfrm>
                <a:off x="4429125" y="8242300"/>
                <a:ext cx="629285" cy="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 flipH="1">
                <a:off x="4417060" y="8409305"/>
                <a:ext cx="625475" cy="1143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Поле 152"/>
              <p:cNvSpPr txBox="1"/>
              <p:nvPr/>
            </p:nvSpPr>
            <p:spPr>
              <a:xfrm>
                <a:off x="2642235" y="7851140"/>
                <a:ext cx="296545" cy="284480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7</a:t>
                </a:r>
              </a:p>
            </p:txBody>
          </p:sp>
          <p:sp>
            <p:nvSpPr>
              <p:cNvPr id="34" name="Поле 153"/>
              <p:cNvSpPr txBox="1"/>
              <p:nvPr/>
            </p:nvSpPr>
            <p:spPr>
              <a:xfrm>
                <a:off x="4523740" y="7779385"/>
                <a:ext cx="403225" cy="28384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7.1</a:t>
                </a:r>
              </a:p>
            </p:txBody>
          </p:sp>
          <p:sp>
            <p:nvSpPr>
              <p:cNvPr id="35" name="Поле 154"/>
              <p:cNvSpPr txBox="1"/>
              <p:nvPr/>
            </p:nvSpPr>
            <p:spPr>
              <a:xfrm>
                <a:off x="4544695" y="8190865"/>
                <a:ext cx="403225" cy="28384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7.2</a:t>
                </a:r>
              </a:p>
            </p:txBody>
          </p:sp>
          <p:sp>
            <p:nvSpPr>
              <p:cNvPr id="36" name="Поле 155"/>
              <p:cNvSpPr txBox="1"/>
              <p:nvPr/>
            </p:nvSpPr>
            <p:spPr>
              <a:xfrm>
                <a:off x="5349875" y="8568690"/>
                <a:ext cx="403225" cy="28384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7.2</a:t>
                </a:r>
              </a:p>
            </p:txBody>
          </p:sp>
          <p:sp>
            <p:nvSpPr>
              <p:cNvPr id="37" name="Поле 156"/>
              <p:cNvSpPr txBox="1"/>
              <p:nvPr/>
            </p:nvSpPr>
            <p:spPr>
              <a:xfrm>
                <a:off x="3839210" y="8565515"/>
                <a:ext cx="403225" cy="28384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buNone/>
                </a:pPr>
                <a:r>
                  <a:rPr lang="ru-RU" sz="1100" dirty="0">
                    <a:effectLst/>
                    <a:ea typeface="Calibri"/>
                    <a:cs typeface="Times New Roman"/>
                  </a:rPr>
                  <a:t>7.2</a:t>
                </a:r>
              </a:p>
            </p:txBody>
          </p:sp>
        </p:grpSp>
      </p:grpSp>
      <p:sp>
        <p:nvSpPr>
          <p:cNvPr id="38" name="Rectangle 36"/>
          <p:cNvSpPr>
            <a:spLocks noChangeArrowheads="1"/>
          </p:cNvSpPr>
          <p:nvPr/>
        </p:nvSpPr>
        <p:spPr bwMode="auto">
          <a:xfrm>
            <a:off x="0" y="43934"/>
            <a:ext cx="2904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9" name="Rectangle 59"/>
          <p:cNvSpPr>
            <a:spLocks noChangeArrowheads="1"/>
          </p:cNvSpPr>
          <p:nvPr/>
        </p:nvSpPr>
        <p:spPr bwMode="auto">
          <a:xfrm>
            <a:off x="0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795150" y="1219201"/>
            <a:ext cx="2528637" cy="539839"/>
          </a:xfrm>
          <a:prstGeom prst="rect">
            <a:avLst/>
          </a:prstGeom>
          <a:solidFill>
            <a:schemeClr val="bg2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b="1" dirty="0" err="1">
                <a:solidFill>
                  <a:srgbClr val="000000"/>
                </a:solidFill>
                <a:effectLst/>
                <a:ea typeface="Calibri"/>
                <a:cs typeface="Times New Roman"/>
              </a:rPr>
              <a:t>Инфомрационная</a:t>
            </a: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 система ХС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516161" y="1386929"/>
            <a:ext cx="2804619" cy="356781"/>
          </a:xfrm>
          <a:prstGeom prst="rect">
            <a:avLst/>
          </a:prstGeom>
          <a:solidFill>
            <a:schemeClr val="accent1">
              <a:alpha val="31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dirty="0">
                <a:solidFill>
                  <a:srgbClr val="000000"/>
                </a:solidFill>
                <a:effectLst/>
                <a:ea typeface="Calibri"/>
                <a:cs typeface="Times New Roman"/>
              </a:rPr>
              <a:t>ФГИС Меркурий</a:t>
            </a:r>
            <a:endParaRPr lang="ru-RU" sz="1100" dirty="0">
              <a:effectLst/>
              <a:ea typeface="Calibri"/>
              <a:cs typeface="Times New Roman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219200" y="1367911"/>
            <a:ext cx="2527459" cy="394818"/>
          </a:xfrm>
          <a:prstGeom prst="rect">
            <a:avLst/>
          </a:prstGeom>
          <a:solidFill>
            <a:schemeClr val="accent5">
              <a:alpha val="3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100" b="1" dirty="0" smtClean="0">
                <a:solidFill>
                  <a:srgbClr val="000000"/>
                </a:solidFill>
                <a:ea typeface="Calibri"/>
                <a:cs typeface="Times New Roman"/>
              </a:rPr>
              <a:t>Сопроводительный </a:t>
            </a:r>
            <a:r>
              <a:rPr lang="ru-RU" sz="1100" b="1" dirty="0">
                <a:solidFill>
                  <a:srgbClr val="000000"/>
                </a:solidFill>
                <a:ea typeface="Calibri"/>
                <a:cs typeface="Times New Roman"/>
              </a:rPr>
              <a:t>документ</a:t>
            </a:r>
            <a:endParaRPr lang="ru-RU" sz="1100" b="1" dirty="0">
              <a:effectLst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519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449" y="304800"/>
            <a:ext cx="9135533" cy="1143000"/>
          </a:xfrm>
        </p:spPr>
        <p:txBody>
          <a:bodyPr/>
          <a:lstStyle/>
          <a:p>
            <a:r>
              <a:rPr lang="ru-RU" dirty="0"/>
              <a:t>Цель </a:t>
            </a: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700213"/>
            <a:ext cx="10668000" cy="4852987"/>
          </a:xfrm>
        </p:spPr>
        <p:txBody>
          <a:bodyPr/>
          <a:lstStyle/>
          <a:p>
            <a:r>
              <a:rPr lang="ru-RU" dirty="0" smtClean="0"/>
              <a:t>Подключение к Меркурий</a:t>
            </a:r>
          </a:p>
          <a:p>
            <a:pPr lvl="1"/>
            <a:r>
              <a:rPr lang="ru-RU" dirty="0" smtClean="0"/>
              <a:t>Управление пользователями</a:t>
            </a:r>
            <a:endParaRPr lang="ru-RU" dirty="0"/>
          </a:p>
          <a:p>
            <a:r>
              <a:rPr lang="ru-RU" dirty="0"/>
              <a:t>Способы оформления </a:t>
            </a:r>
            <a:r>
              <a:rPr lang="ru-RU" dirty="0" smtClean="0"/>
              <a:t>ЭВСД</a:t>
            </a:r>
          </a:p>
          <a:p>
            <a:pPr lvl="1"/>
            <a:r>
              <a:rPr lang="ru-RU" dirty="0" smtClean="0"/>
              <a:t>Оформление на основании ССД</a:t>
            </a:r>
            <a:endParaRPr lang="ru-RU" dirty="0"/>
          </a:p>
          <a:p>
            <a:r>
              <a:rPr lang="ru-RU" dirty="0" smtClean="0"/>
              <a:t>Варианты </a:t>
            </a:r>
            <a:r>
              <a:rPr lang="ru-RU" dirty="0"/>
              <a:t>интеграции с ФГИС </a:t>
            </a:r>
            <a:r>
              <a:rPr lang="ru-RU" dirty="0" smtClean="0"/>
              <a:t>Меркурий</a:t>
            </a:r>
          </a:p>
          <a:p>
            <a:r>
              <a:rPr lang="ru-RU" dirty="0" smtClean="0"/>
              <a:t>Маркировка и ВЕТИС.</a:t>
            </a:r>
            <a:r>
              <a:rPr lang="en-US" dirty="0" smtClean="0"/>
              <a:t>API 2.x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93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Зачем нужна маркировка?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Идентификация товара </a:t>
            </a:r>
          </a:p>
          <a:p>
            <a:r>
              <a:rPr lang="ru-RU" dirty="0"/>
              <a:t>Идентификация партий товара</a:t>
            </a:r>
          </a:p>
          <a:p>
            <a:r>
              <a:rPr lang="ru-RU" dirty="0"/>
              <a:t>Идентификация логистических единиц (паллет)</a:t>
            </a:r>
          </a:p>
          <a:p>
            <a:r>
              <a:rPr lang="ru-RU" dirty="0"/>
              <a:t>Упрощение и ускорение процедур приемки</a:t>
            </a:r>
          </a:p>
          <a:p>
            <a:r>
              <a:rPr lang="ru-RU" dirty="0"/>
              <a:t>Упрощение процедур сопоставления товара с ЭВСД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821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767408" y="1268762"/>
            <a:ext cx="10657184" cy="4857405"/>
          </a:xfrm>
        </p:spPr>
        <p:txBody>
          <a:bodyPr/>
          <a:lstStyle/>
          <a:p>
            <a:r>
              <a:rPr lang="ru-RU" dirty="0" smtClean="0"/>
              <a:t>Паллеты</a:t>
            </a:r>
          </a:p>
          <a:p>
            <a:pPr lvl="1"/>
            <a:r>
              <a:rPr lang="en-US" dirty="0" smtClean="0"/>
              <a:t>SSCC (</a:t>
            </a:r>
            <a:r>
              <a:rPr lang="ru-RU" dirty="0" smtClean="0"/>
              <a:t>уникальный номер паллета 18 символов)</a:t>
            </a:r>
          </a:p>
          <a:p>
            <a:r>
              <a:rPr lang="ru-RU" dirty="0" smtClean="0"/>
              <a:t>Коробки</a:t>
            </a:r>
          </a:p>
          <a:p>
            <a:pPr lvl="1"/>
            <a:r>
              <a:rPr lang="ru-RU" dirty="0" smtClean="0"/>
              <a:t>Идентификаторы партий см. далее</a:t>
            </a:r>
          </a:p>
          <a:p>
            <a:r>
              <a:rPr lang="ru-RU" dirty="0" smtClean="0"/>
              <a:t>Штуки </a:t>
            </a:r>
          </a:p>
          <a:p>
            <a:pPr lvl="1"/>
            <a:r>
              <a:rPr lang="ru-RU" dirty="0" smtClean="0"/>
              <a:t>Идентификаторы товара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55858" y="6356352"/>
            <a:ext cx="2844801" cy="365125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21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335529" y="524778"/>
            <a:ext cx="11593115" cy="1083460"/>
          </a:xfrm>
        </p:spPr>
        <p:txBody>
          <a:bodyPr anchor="t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Что маркируем?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6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55858" y="6356352"/>
            <a:ext cx="2844801" cy="365125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22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335529" y="524778"/>
            <a:ext cx="11593115" cy="1083460"/>
          </a:xfrm>
        </p:spPr>
        <p:txBody>
          <a:bodyPr anchor="t">
            <a:normAutofit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Маркировка коробок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9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096964"/>
              </p:ext>
            </p:extLst>
          </p:nvPr>
        </p:nvGraphicFramePr>
        <p:xfrm>
          <a:off x="911424" y="1218747"/>
          <a:ext cx="10530380" cy="56899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015"/>
                <a:gridCol w="4962647"/>
                <a:gridCol w="2365303"/>
                <a:gridCol w="2212415"/>
              </a:tblGrid>
              <a:tr h="457653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№</a:t>
                      </a:r>
                      <a:endParaRPr lang="ru-RU" sz="1600" b="1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Идентификатор</a:t>
                      </a:r>
                      <a:r>
                        <a:rPr lang="ru-RU" sz="1600" b="1" baseline="0" dirty="0" smtClean="0"/>
                        <a:t> применения</a:t>
                      </a:r>
                      <a:endParaRPr lang="ru-RU" sz="1600" b="1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Кол-во</a:t>
                      </a:r>
                      <a:r>
                        <a:rPr lang="ru-RU" sz="1600" b="1" baseline="0" dirty="0" smtClean="0"/>
                        <a:t> символов</a:t>
                      </a:r>
                      <a:endParaRPr lang="ru-RU" sz="1600" b="1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GTIN </a:t>
                      </a:r>
                      <a:r>
                        <a:rPr lang="ru-RU" sz="1600" b="1" dirty="0" smtClean="0"/>
                        <a:t>короба</a:t>
                      </a:r>
                      <a:endParaRPr lang="ru-RU" sz="1600" b="1" dirty="0"/>
                    </a:p>
                  </a:txBody>
                  <a:tcPr marL="121920" marR="121920" marT="60960" marB="6096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1.1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GTIN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smtClean="0">
                          <a:solidFill>
                            <a:schemeClr val="tx2"/>
                          </a:solidFill>
                        </a:rPr>
                        <a:t>Идентификатор</a:t>
                      </a:r>
                      <a:r>
                        <a:rPr lang="ru-RU" sz="1800" baseline="0" dirty="0" smtClean="0">
                          <a:solidFill>
                            <a:schemeClr val="tx2"/>
                          </a:solidFill>
                        </a:rPr>
                        <a:t> предмета торговли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14 + 2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(01)</a:t>
                      </a:r>
                      <a:r>
                        <a:rPr lang="ru-RU" sz="1800" dirty="0" smtClean="0"/>
                        <a:t> короб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</a:tr>
              <a:tr h="45464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1.2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 нетто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 + 4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(3102) короба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1.3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Batch</a:t>
                      </a:r>
                      <a:r>
                        <a:rPr lang="en-US" sz="1800" baseline="0" dirty="0" smtClean="0"/>
                        <a:t> No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smtClean="0">
                          <a:solidFill>
                            <a:schemeClr val="tx2"/>
                          </a:solidFill>
                        </a:rPr>
                        <a:t>Номер производственной партии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 </a:t>
                      </a:r>
                      <a:r>
                        <a:rPr lang="en-US" sz="1800" dirty="0" smtClean="0">
                          <a:solidFill>
                            <a:srgbClr val="FF0000"/>
                          </a:solidFill>
                        </a:rPr>
                        <a:t>12</a:t>
                      </a:r>
                      <a:r>
                        <a:rPr lang="ru-RU" sz="1800" dirty="0" smtClean="0"/>
                        <a:t> + 2*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(10)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</a:tr>
              <a:tr h="45464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1.4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Production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Дата производства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 +2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(11)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</a:tr>
              <a:tr h="4064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 48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920" marR="121920" marT="60960" marB="60960"/>
                </a:tc>
              </a:tr>
              <a:tr h="4064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Не</a:t>
                      </a:r>
                      <a:r>
                        <a:rPr lang="ru-RU" sz="1800" b="1" baseline="0" dirty="0" smtClean="0"/>
                        <a:t> обязательные</a:t>
                      </a:r>
                      <a:endParaRPr lang="ru-RU" sz="18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920" marR="121920" marT="60960" marB="60960"/>
                </a:tc>
              </a:tr>
              <a:tr h="6908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r>
                        <a:rPr lang="en-US" sz="1800" dirty="0" smtClean="0"/>
                        <a:t>1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Expiration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Date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Дата окончания</a:t>
                      </a:r>
                      <a:r>
                        <a:rPr lang="ru-RU" sz="180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срока годности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6 + 2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(17)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</a:tr>
              <a:tr h="69088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r>
                        <a:rPr lang="en-US" sz="1800" dirty="0" smtClean="0"/>
                        <a:t>2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Units Contained </a:t>
                      </a: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Кол-во</a:t>
                      </a:r>
                      <a:r>
                        <a:rPr lang="ru-RU" sz="180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вложений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 8 +</a:t>
                      </a:r>
                      <a:r>
                        <a:rPr lang="ru-RU" sz="1800" baseline="0" dirty="0" smtClean="0"/>
                        <a:t> 2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(37)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</a:tr>
              <a:tr h="45464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r>
                        <a:rPr lang="en-US" sz="1800" dirty="0" smtClean="0"/>
                        <a:t>3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 Weight</a:t>
                      </a:r>
                      <a:r>
                        <a:rPr lang="ru-RU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ru-RU" sz="1800" b="0" i="0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брутто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6 + 4 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(3302) короба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</a:tr>
              <a:tr h="45464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r>
                        <a:rPr lang="en-US" sz="1800" dirty="0" smtClean="0"/>
                        <a:t>4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Serial number </a:t>
                      </a:r>
                      <a:r>
                        <a:rPr lang="ru-RU" sz="1800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Серийный номер коробки</a:t>
                      </a:r>
                      <a:endParaRPr lang="ru-RU" sz="1800" dirty="0">
                        <a:solidFill>
                          <a:schemeClr val="tx2"/>
                        </a:solidFill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 18 + 2*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(21)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</a:tr>
              <a:tr h="40640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 48</a:t>
                      </a:r>
                      <a:endParaRPr lang="ru-RU" sz="18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121920" marR="121920"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138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бъект 16"/>
          <p:cNvSpPr>
            <a:spLocks noGrp="1"/>
          </p:cNvSpPr>
          <p:nvPr>
            <p:ph idx="1"/>
          </p:nvPr>
        </p:nvSpPr>
        <p:spPr>
          <a:xfrm>
            <a:off x="767408" y="1268762"/>
            <a:ext cx="10657184" cy="4857405"/>
          </a:xfrm>
        </p:spPr>
        <p:txBody>
          <a:bodyPr/>
          <a:lstStyle/>
          <a:p>
            <a:r>
              <a:rPr lang="en-US" dirty="0" smtClean="0"/>
              <a:t>GS1 128</a:t>
            </a:r>
          </a:p>
          <a:p>
            <a:pPr lvl="1"/>
            <a:r>
              <a:rPr lang="en-US" dirty="0" smtClean="0"/>
              <a:t>1 </a:t>
            </a:r>
            <a:r>
              <a:rPr lang="ru-RU" dirty="0" smtClean="0"/>
              <a:t>строка 48 символов</a:t>
            </a:r>
          </a:p>
          <a:p>
            <a:pPr lvl="1"/>
            <a:r>
              <a:rPr lang="ru-RU" dirty="0" smtClean="0"/>
              <a:t>Возможно использование нескольких строк</a:t>
            </a:r>
            <a:endParaRPr lang="en-US" dirty="0" smtClean="0"/>
          </a:p>
          <a:p>
            <a:r>
              <a:rPr lang="en-US" dirty="0" smtClean="0"/>
              <a:t>GS1 </a:t>
            </a:r>
            <a:r>
              <a:rPr lang="en-US" dirty="0" err="1" smtClean="0"/>
              <a:t>DataBar</a:t>
            </a:r>
            <a:r>
              <a:rPr lang="en-US" dirty="0" smtClean="0"/>
              <a:t> Expanded Stacked</a:t>
            </a:r>
            <a:endParaRPr lang="ru-RU" dirty="0" smtClean="0"/>
          </a:p>
          <a:p>
            <a:pPr lvl="1"/>
            <a:r>
              <a:rPr lang="ru-RU" dirty="0" smtClean="0"/>
              <a:t>Более компактное расположение символов, меньше размер</a:t>
            </a:r>
          </a:p>
          <a:p>
            <a:pPr lvl="1"/>
            <a:r>
              <a:rPr lang="ru-RU" dirty="0" smtClean="0"/>
              <a:t>Более жесткие требования к печатающему оборудованию</a:t>
            </a:r>
          </a:p>
          <a:p>
            <a:pPr lvl="1"/>
            <a:r>
              <a:rPr lang="ru-RU" dirty="0" smtClean="0"/>
              <a:t>Общая длина 76 символов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63353" y="6400290"/>
            <a:ext cx="3240359" cy="305628"/>
          </a:xfrm>
          <a:prstGeom prst="rect">
            <a:avLst/>
          </a:prstGeom>
          <a:noFill/>
        </p:spPr>
        <p:txBody>
          <a:bodyPr wrap="square" lIns="99476" tIns="49736" rIns="99476" bIns="49736" rtlCol="0">
            <a:spAutoFit/>
          </a:bodyPr>
          <a:lstStyle/>
          <a:p>
            <a:pPr>
              <a:lnSpc>
                <a:spcPts val="1632"/>
              </a:lnSpc>
            </a:pPr>
            <a:r>
              <a:rPr lang="ru-RU" sz="1333" dirty="0">
                <a:solidFill>
                  <a:schemeClr val="bg1">
                    <a:lumMod val="50000"/>
                  </a:schemeClr>
                </a:solidFill>
              </a:rPr>
              <a:t>Название презентации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155858" y="6356352"/>
            <a:ext cx="2844801" cy="365125"/>
          </a:xfrm>
        </p:spPr>
        <p:txBody>
          <a:bodyPr/>
          <a:lstStyle/>
          <a:p>
            <a:fld id="{8DBEAAEB-758A-4AAD-84ED-67F58590D845}" type="slidenum">
              <a:rPr lang="ru-RU" b="0" smtClean="0"/>
              <a:pPr/>
              <a:t>23</a:t>
            </a:fld>
            <a:endParaRPr lang="ru-RU" b="0" dirty="0"/>
          </a:p>
        </p:txBody>
      </p:sp>
      <p:sp>
        <p:nvSpPr>
          <p:cNvPr id="10" name="Заголовок 15"/>
          <p:cNvSpPr>
            <a:spLocks noGrp="1"/>
          </p:cNvSpPr>
          <p:nvPr>
            <p:ph type="title"/>
          </p:nvPr>
        </p:nvSpPr>
        <p:spPr>
          <a:xfrm>
            <a:off x="335529" y="524778"/>
            <a:ext cx="11593115" cy="1083460"/>
          </a:xfrm>
        </p:spPr>
        <p:txBody>
          <a:bodyPr anchor="t"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Символики </a:t>
            </a:r>
            <a:r>
              <a:rPr lang="en-US" dirty="0" smtClean="0">
                <a:solidFill>
                  <a:schemeClr val="tx1"/>
                </a:solidFill>
              </a:rPr>
              <a:t>GS1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0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GS1 128</a:t>
            </a:r>
            <a:endParaRPr lang="ru-RU" dirty="0"/>
          </a:p>
        </p:txBody>
      </p:sp>
      <p:pic>
        <p:nvPicPr>
          <p:cNvPr id="4" name="Объект 8"/>
          <p:cNvPicPr>
            <a:picLocks noChangeAspect="1"/>
          </p:cNvPicPr>
          <p:nvPr/>
        </p:nvPicPr>
        <p:blipFill rotWithShape="1">
          <a:blip r:embed="rId2"/>
          <a:srcRect l="13026" t="4444" r="13415" b="1347"/>
          <a:stretch/>
        </p:blipFill>
        <p:spPr bwMode="auto">
          <a:xfrm>
            <a:off x="2057400" y="1352781"/>
            <a:ext cx="7467600" cy="5379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34153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</a:t>
            </a:r>
            <a:r>
              <a:rPr lang="en-US" dirty="0" smtClean="0"/>
              <a:t>GS1 </a:t>
            </a:r>
            <a:r>
              <a:rPr lang="en-US" dirty="0" err="1" smtClean="0"/>
              <a:t>DataBar</a:t>
            </a:r>
            <a:r>
              <a:rPr lang="en-US" dirty="0" smtClean="0"/>
              <a:t> ES</a:t>
            </a:r>
            <a:endParaRPr lang="ru-RU" dirty="0"/>
          </a:p>
        </p:txBody>
      </p:sp>
      <p:pic>
        <p:nvPicPr>
          <p:cNvPr id="4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392" t="14953" r="52387" b="42616"/>
          <a:stretch/>
        </p:blipFill>
        <p:spPr>
          <a:xfrm>
            <a:off x="2743200" y="1556544"/>
            <a:ext cx="6580717" cy="48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20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34016" y="442037"/>
            <a:ext cx="10348384" cy="1143000"/>
          </a:xfrm>
        </p:spPr>
        <p:txBody>
          <a:bodyPr/>
          <a:lstStyle/>
          <a:p>
            <a:r>
              <a:rPr lang="ru-RU" dirty="0" smtClean="0"/>
              <a:t>Цели нового функционала ВЕТИС.</a:t>
            </a:r>
            <a:r>
              <a:rPr lang="en-US" dirty="0" smtClean="0"/>
              <a:t>API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Упрощение процедуры сопоставления ЭВСД с принимаемым товаром и другими </a:t>
            </a:r>
            <a:r>
              <a:rPr lang="ru-RU" sz="2400" dirty="0" err="1" smtClean="0"/>
              <a:t>товаро</a:t>
            </a:r>
            <a:r>
              <a:rPr lang="ru-RU" sz="2400" dirty="0" smtClean="0"/>
              <a:t>-сопроводительными документами</a:t>
            </a:r>
          </a:p>
          <a:p>
            <a:pPr lvl="1"/>
            <a:r>
              <a:rPr lang="ru-RU" sz="2000" dirty="0" smtClean="0"/>
              <a:t>Сопоставление ЭВСД с документами</a:t>
            </a:r>
          </a:p>
          <a:p>
            <a:pPr lvl="1"/>
            <a:r>
              <a:rPr lang="ru-RU" sz="2000" dirty="0" smtClean="0"/>
              <a:t>Сопоставление ЭВСД с маркировкой</a:t>
            </a:r>
          </a:p>
          <a:p>
            <a:pPr lvl="2"/>
            <a:r>
              <a:rPr lang="ru-RU" sz="1800" dirty="0" smtClean="0"/>
              <a:t>Паллеты</a:t>
            </a:r>
          </a:p>
          <a:p>
            <a:pPr lvl="2"/>
            <a:r>
              <a:rPr lang="ru-RU" sz="1800" dirty="0" smtClean="0"/>
              <a:t>Коробок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l="57250" t="57407" r="18250" b="8963"/>
          <a:stretch/>
        </p:blipFill>
        <p:spPr>
          <a:xfrm>
            <a:off x="8167302" y="3073566"/>
            <a:ext cx="3064577" cy="23661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5" r="2527" b="1882"/>
          <a:stretch/>
        </p:blipFill>
        <p:spPr>
          <a:xfrm>
            <a:off x="4572000" y="4572000"/>
            <a:ext cx="3476409" cy="21336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767" y="4299126"/>
            <a:ext cx="1438656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0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Сопоставление с документами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Указание номера заказа клиента в ЭВСД</a:t>
            </a:r>
          </a:p>
          <a:p>
            <a:pPr lvl="1"/>
            <a:r>
              <a:rPr lang="ru-RU" sz="3600" dirty="0" smtClean="0"/>
              <a:t>ВЕТИС.</a:t>
            </a:r>
            <a:r>
              <a:rPr lang="en-US" sz="3600" dirty="0" smtClean="0"/>
              <a:t>API 2.x </a:t>
            </a:r>
            <a:r>
              <a:rPr lang="ru-RU" sz="3600" dirty="0"/>
              <a:t> </a:t>
            </a:r>
            <a:r>
              <a:rPr lang="ru-RU" sz="3600" dirty="0" smtClean="0"/>
              <a:t>- Да</a:t>
            </a:r>
          </a:p>
          <a:p>
            <a:pPr lvl="1"/>
            <a:r>
              <a:rPr lang="ru-RU" sz="3600" dirty="0" smtClean="0"/>
              <a:t>ВЕТИС.</a:t>
            </a:r>
            <a:r>
              <a:rPr lang="en-US" sz="3600" dirty="0" smtClean="0"/>
              <a:t>API 1.4 – </a:t>
            </a:r>
            <a:r>
              <a:rPr lang="ru-RU" sz="3600" dirty="0" smtClean="0">
                <a:solidFill>
                  <a:srgbClr val="FF0000"/>
                </a:solidFill>
              </a:rPr>
              <a:t>Нет</a:t>
            </a:r>
          </a:p>
          <a:p>
            <a:pPr lvl="1"/>
            <a:r>
              <a:rPr lang="en-US" sz="3600" dirty="0" smtClean="0">
                <a:solidFill>
                  <a:srgbClr val="FF0000"/>
                </a:solidFill>
              </a:rPr>
              <a:t>Web – </a:t>
            </a:r>
            <a:r>
              <a:rPr lang="ru-RU" sz="3600" dirty="0" smtClean="0">
                <a:solidFill>
                  <a:srgbClr val="FF0000"/>
                </a:solidFill>
              </a:rPr>
              <a:t>Нет</a:t>
            </a:r>
            <a:r>
              <a:rPr lang="en-US" sz="3600" dirty="0" smtClean="0">
                <a:solidFill>
                  <a:srgbClr val="FF0000"/>
                </a:solidFill>
              </a:rPr>
              <a:t> (</a:t>
            </a:r>
            <a:r>
              <a:rPr lang="ru-RU" sz="3600" dirty="0" smtClean="0">
                <a:solidFill>
                  <a:srgbClr val="FF0000"/>
                </a:solidFill>
              </a:rPr>
              <a:t>появится в 2.1 до 01.01.18)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Сопоставление товаров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3040"/>
            <a:ext cx="10515600" cy="47139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Код артикула получателя товара</a:t>
            </a:r>
          </a:p>
          <a:p>
            <a:pPr lvl="1"/>
            <a:r>
              <a:rPr lang="ru-RU" dirty="0" smtClean="0"/>
              <a:t>ВЕТИС.</a:t>
            </a:r>
            <a:r>
              <a:rPr lang="en-US" dirty="0" smtClean="0"/>
              <a:t>API 2.x </a:t>
            </a:r>
            <a:r>
              <a:rPr lang="en-US" dirty="0" err="1" smtClean="0"/>
              <a:t>batch.ProductItem</a:t>
            </a:r>
            <a:r>
              <a:rPr lang="en-US" dirty="0" err="1"/>
              <a:t>.</a:t>
            </a:r>
            <a:r>
              <a:rPr lang="en-US" dirty="0" err="1" smtClean="0"/>
              <a:t>Code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00B050"/>
                </a:solidFill>
              </a:rPr>
              <a:t>Да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ru-RU" dirty="0" smtClean="0"/>
              <a:t>ВЕТИС.</a:t>
            </a:r>
            <a:r>
              <a:rPr lang="en-US" dirty="0" smtClean="0"/>
              <a:t>API 1.4 </a:t>
            </a:r>
            <a:r>
              <a:rPr lang="en-US" dirty="0" err="1" smtClean="0"/>
              <a:t>ProductCode</a:t>
            </a:r>
            <a:r>
              <a:rPr lang="en-US" dirty="0" smtClean="0"/>
              <a:t> </a:t>
            </a:r>
            <a:r>
              <a:rPr lang="ru-RU" dirty="0">
                <a:solidFill>
                  <a:srgbClr val="00B050"/>
                </a:solidFill>
              </a:rPr>
              <a:t>Да</a:t>
            </a:r>
            <a:endParaRPr lang="en-US" dirty="0" smtClean="0"/>
          </a:p>
          <a:p>
            <a:pPr lvl="1"/>
            <a:r>
              <a:rPr lang="en-US" dirty="0" smtClean="0"/>
              <a:t>Web – </a:t>
            </a:r>
            <a:r>
              <a:rPr lang="ru-RU" dirty="0" smtClean="0"/>
              <a:t>Артикул </a:t>
            </a:r>
            <a:r>
              <a:rPr lang="ru-RU" dirty="0" smtClean="0"/>
              <a:t>номенклатуры </a:t>
            </a:r>
            <a:r>
              <a:rPr lang="ru-RU" dirty="0">
                <a:solidFill>
                  <a:srgbClr val="00B050"/>
                </a:solidFill>
              </a:rPr>
              <a:t>Да</a:t>
            </a:r>
            <a:endParaRPr lang="en-US" dirty="0" smtClean="0"/>
          </a:p>
          <a:p>
            <a:r>
              <a:rPr lang="ru-RU" dirty="0" smtClean="0"/>
              <a:t>Оригинальное наименование продукции </a:t>
            </a:r>
            <a:r>
              <a:rPr lang="en-US" dirty="0" err="1" smtClean="0"/>
              <a:t>batch.origin.productItem.GUID</a:t>
            </a:r>
            <a:endParaRPr lang="en-US" dirty="0" smtClean="0"/>
          </a:p>
          <a:p>
            <a:pPr lvl="1"/>
            <a:r>
              <a:rPr lang="ru-RU" dirty="0"/>
              <a:t>ВЕТИС.</a:t>
            </a:r>
            <a:r>
              <a:rPr lang="en-US" dirty="0"/>
              <a:t>API 2.x </a:t>
            </a:r>
            <a:r>
              <a:rPr lang="ru-RU" b="1" dirty="0" smtClean="0">
                <a:solidFill>
                  <a:srgbClr val="FF0000"/>
                </a:solidFill>
              </a:rPr>
              <a:t>Нет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ru-RU" dirty="0"/>
              <a:t>ВЕТИС.</a:t>
            </a:r>
            <a:r>
              <a:rPr lang="en-US" dirty="0"/>
              <a:t>API 1.4 </a:t>
            </a:r>
            <a:r>
              <a:rPr lang="ru-RU" dirty="0" smtClean="0">
                <a:solidFill>
                  <a:srgbClr val="00B050"/>
                </a:solidFill>
              </a:rPr>
              <a:t>Да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en-US" dirty="0"/>
              <a:t>Web – </a:t>
            </a:r>
            <a:r>
              <a:rPr lang="ru-RU" dirty="0" smtClean="0">
                <a:solidFill>
                  <a:srgbClr val="00B050"/>
                </a:solidFill>
              </a:rPr>
              <a:t>Да</a:t>
            </a:r>
            <a:endParaRPr lang="en-US" dirty="0">
              <a:solidFill>
                <a:srgbClr val="00B05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0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7" y="413544"/>
            <a:ext cx="10615083" cy="1143000"/>
          </a:xfrm>
        </p:spPr>
        <p:txBody>
          <a:bodyPr/>
          <a:lstStyle/>
          <a:p>
            <a:r>
              <a:rPr lang="ru-RU" dirty="0" smtClean="0"/>
              <a:t>Сопоставление маркировки упаковки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Доступность маркировки</a:t>
            </a:r>
          </a:p>
          <a:p>
            <a:pPr lvl="1"/>
            <a:r>
              <a:rPr lang="ru-RU" sz="3200" dirty="0"/>
              <a:t>ВЕТИС.</a:t>
            </a:r>
            <a:r>
              <a:rPr lang="en-US" sz="3200" dirty="0"/>
              <a:t>API 2.x </a:t>
            </a:r>
            <a:r>
              <a:rPr lang="ru-RU" sz="3200" dirty="0"/>
              <a:t> - </a:t>
            </a:r>
            <a:r>
              <a:rPr lang="ru-RU" sz="3200" dirty="0">
                <a:solidFill>
                  <a:srgbClr val="00B050"/>
                </a:solidFill>
              </a:rPr>
              <a:t>Да</a:t>
            </a:r>
          </a:p>
          <a:p>
            <a:pPr lvl="1"/>
            <a:r>
              <a:rPr lang="ru-RU" sz="3200" dirty="0"/>
              <a:t>ВЕТИС.</a:t>
            </a:r>
            <a:r>
              <a:rPr lang="en-US" sz="3200" dirty="0"/>
              <a:t>API 1.4 – </a:t>
            </a:r>
            <a:r>
              <a:rPr lang="ru-RU" sz="3200" dirty="0">
                <a:solidFill>
                  <a:srgbClr val="FF0000"/>
                </a:solidFill>
              </a:rPr>
              <a:t>Нет</a:t>
            </a:r>
          </a:p>
          <a:p>
            <a:pPr lvl="1"/>
            <a:r>
              <a:rPr lang="en-US" sz="3200" dirty="0"/>
              <a:t>Web </a:t>
            </a:r>
            <a:r>
              <a:rPr lang="en-US" sz="3200" dirty="0" smtClean="0"/>
              <a:t>– </a:t>
            </a:r>
            <a:r>
              <a:rPr lang="ru-RU" sz="3200" dirty="0" smtClean="0">
                <a:solidFill>
                  <a:srgbClr val="00B050"/>
                </a:solidFill>
              </a:rPr>
              <a:t>Да </a:t>
            </a:r>
            <a:endParaRPr lang="ru-RU" sz="3200" dirty="0">
              <a:solidFill>
                <a:srgbClr val="00B050"/>
              </a:solidFill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3867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458" y="381000"/>
            <a:ext cx="7772400" cy="1143000"/>
          </a:xfrm>
        </p:spPr>
        <p:txBody>
          <a:bodyPr/>
          <a:lstStyle/>
          <a:p>
            <a:r>
              <a:rPr lang="ru-RU" dirty="0" smtClean="0"/>
              <a:t>ФГИС Меркурий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ФГИС Меркурий – система для </a:t>
            </a:r>
            <a:r>
              <a:rPr lang="ru-RU" dirty="0" smtClean="0"/>
              <a:t>ЭВС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hlinkClick r:id="rId2"/>
              </a:rPr>
              <a:t>https://</a:t>
            </a:r>
            <a:r>
              <a:rPr lang="en-US" u="sng" dirty="0" smtClean="0">
                <a:hlinkClick r:id="rId3"/>
              </a:rPr>
              <a:t>mercury.vetrf.ru/hs</a:t>
            </a:r>
            <a:endParaRPr lang="ru-RU" dirty="0"/>
          </a:p>
          <a:p>
            <a:r>
              <a:rPr lang="ru-RU" dirty="0"/>
              <a:t>Доступ через</a:t>
            </a:r>
          </a:p>
          <a:p>
            <a:pPr lvl="1"/>
            <a:r>
              <a:rPr lang="en-US" dirty="0"/>
              <a:t>WEB</a:t>
            </a:r>
          </a:p>
          <a:p>
            <a:pPr lvl="1"/>
            <a:r>
              <a:rPr lang="ru-RU" dirty="0"/>
              <a:t>ВЕТИС.</a:t>
            </a:r>
            <a:r>
              <a:rPr lang="en-US" dirty="0"/>
              <a:t>API (</a:t>
            </a:r>
            <a:r>
              <a:rPr lang="en-US" dirty="0" err="1"/>
              <a:t>webservices</a:t>
            </a:r>
            <a:r>
              <a:rPr lang="en-US" dirty="0"/>
              <a:t>)</a:t>
            </a:r>
          </a:p>
          <a:p>
            <a:r>
              <a:rPr lang="ru-RU" dirty="0"/>
              <a:t>Описание  </a:t>
            </a:r>
            <a:r>
              <a:rPr lang="ru-RU" u="sng" dirty="0">
                <a:hlinkClick r:id="rId4"/>
              </a:rPr>
              <a:t>http://help.vetrf.ru/wiki/</a:t>
            </a:r>
            <a:endParaRPr lang="ru-RU" u="sng" dirty="0"/>
          </a:p>
          <a:p>
            <a:r>
              <a:rPr lang="ru-RU" dirty="0"/>
              <a:t>Тестовая система </a:t>
            </a:r>
            <a:br>
              <a:rPr lang="ru-RU" dirty="0"/>
            </a:br>
            <a:r>
              <a:rPr lang="en-US" u="sng" dirty="0" smtClean="0">
                <a:hlinkClick r:id="rId5"/>
              </a:rPr>
              <a:t>https://t2-mercury.vetrf.ru/hs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12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7" y="413544"/>
            <a:ext cx="10996083" cy="1143000"/>
          </a:xfrm>
        </p:spPr>
        <p:txBody>
          <a:bodyPr/>
          <a:lstStyle/>
          <a:p>
            <a:r>
              <a:rPr lang="ru-RU" dirty="0" smtClean="0"/>
              <a:t>Сопоставление маркировки упаковки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Транспортный 6 уровень</a:t>
            </a:r>
          </a:p>
          <a:p>
            <a:pPr lvl="1"/>
            <a:r>
              <a:rPr lang="ru-RU" sz="3600" dirty="0" smtClean="0"/>
              <a:t>Поддон </a:t>
            </a:r>
          </a:p>
          <a:p>
            <a:pPr lvl="2"/>
            <a:r>
              <a:rPr lang="en-US" sz="3200" dirty="0" err="1" smtClean="0"/>
              <a:t>GlobalID</a:t>
            </a:r>
            <a:r>
              <a:rPr lang="en-US" sz="3200" dirty="0" smtClean="0"/>
              <a:t> = PX (</a:t>
            </a:r>
            <a:r>
              <a:rPr lang="ru-RU" sz="3200" dirty="0" smtClean="0"/>
              <a:t>паллет)</a:t>
            </a:r>
          </a:p>
          <a:p>
            <a:pPr lvl="2"/>
            <a:r>
              <a:rPr lang="ru-RU" sz="3200" dirty="0" smtClean="0"/>
              <a:t>Количество = Кол-во паллет</a:t>
            </a:r>
          </a:p>
          <a:p>
            <a:pPr lvl="2"/>
            <a:r>
              <a:rPr lang="ru-RU" sz="3200" dirty="0" smtClean="0"/>
              <a:t>Тип маркировки </a:t>
            </a:r>
            <a:r>
              <a:rPr lang="en-US" sz="3200" dirty="0" smtClean="0"/>
              <a:t>SSCC</a:t>
            </a:r>
          </a:p>
          <a:p>
            <a:pPr lvl="3"/>
            <a:r>
              <a:rPr lang="ru-RU" sz="2800" dirty="0" smtClean="0"/>
              <a:t>Значение </a:t>
            </a:r>
            <a:r>
              <a:rPr lang="en-US" sz="2800" dirty="0" smtClean="0"/>
              <a:t>SSCC</a:t>
            </a:r>
          </a:p>
        </p:txBody>
      </p:sp>
    </p:spTree>
    <p:extLst>
      <p:ext uri="{BB962C8B-B14F-4D97-AF65-F5344CB8AC3E}">
        <p14:creationId xmlns:p14="http://schemas.microsoft.com/office/powerpoint/2010/main" val="18503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для паллет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814916" y="1828800"/>
            <a:ext cx="11224684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600" kern="0" dirty="0" smtClean="0"/>
              <a:t>&lt;</a:t>
            </a:r>
            <a:r>
              <a:rPr lang="en-US" sz="1600" kern="0" dirty="0" smtClean="0">
                <a:solidFill>
                  <a:srgbClr val="C00000"/>
                </a:solidFill>
              </a:rPr>
              <a:t>batch</a:t>
            </a:r>
            <a:r>
              <a:rPr lang="en-US" sz="1600" kern="0" dirty="0" smtClean="0"/>
              <a:t>&gt; &lt;</a:t>
            </a:r>
            <a:r>
              <a:rPr lang="en-US" sz="1600" kern="0" dirty="0" smtClean="0">
                <a:solidFill>
                  <a:schemeClr val="accent3">
                    <a:lumMod val="50000"/>
                  </a:schemeClr>
                </a:solidFill>
              </a:rPr>
              <a:t>!-- </a:t>
            </a:r>
            <a:r>
              <a:rPr lang="ru-RU" sz="1600" kern="0" dirty="0" smtClean="0">
                <a:solidFill>
                  <a:schemeClr val="accent3">
                    <a:lumMod val="50000"/>
                  </a:schemeClr>
                </a:solidFill>
              </a:rPr>
              <a:t>Партия продукции (</a:t>
            </a:r>
            <a:r>
              <a:rPr lang="ru-RU" sz="1600" kern="0" dirty="0" err="1" smtClean="0">
                <a:solidFill>
                  <a:schemeClr val="accent3">
                    <a:lumMod val="50000"/>
                  </a:schemeClr>
                </a:solidFill>
              </a:rPr>
              <a:t>транспортн</a:t>
            </a:r>
            <a:r>
              <a:rPr lang="ru-RU" sz="1600" kern="0" dirty="0" smtClean="0">
                <a:solidFill>
                  <a:schemeClr val="accent3">
                    <a:lumMod val="50000"/>
                  </a:schemeClr>
                </a:solidFill>
              </a:rPr>
              <a:t>., выработанная) --</a:t>
            </a:r>
            <a:r>
              <a:rPr lang="ru-RU" sz="1600" kern="0" dirty="0" smtClean="0"/>
              <a:t>&gt;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...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  &lt;</a:t>
            </a:r>
            <a:r>
              <a:rPr lang="en-US" sz="1600" kern="0" dirty="0" err="1" smtClean="0">
                <a:solidFill>
                  <a:srgbClr val="C00000"/>
                </a:solidFill>
              </a:rPr>
              <a:t>packageList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    </a:t>
            </a:r>
            <a:r>
              <a:rPr lang="en-US" sz="1600" kern="0" dirty="0" smtClean="0"/>
              <a:t>&lt;</a:t>
            </a:r>
            <a:r>
              <a:rPr lang="en-US" sz="1600" kern="0" dirty="0" smtClean="0">
                <a:solidFill>
                  <a:srgbClr val="C00000"/>
                </a:solidFill>
              </a:rPr>
              <a:t>package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       </a:t>
            </a:r>
            <a:r>
              <a:rPr lang="en-US" sz="1600" kern="0" dirty="0" smtClean="0"/>
              <a:t>&lt;</a:t>
            </a:r>
            <a:r>
              <a:rPr lang="en-US" sz="1600" kern="0" dirty="0" smtClean="0">
                <a:solidFill>
                  <a:srgbClr val="C00000"/>
                </a:solidFill>
              </a:rPr>
              <a:t>level</a:t>
            </a:r>
            <a:r>
              <a:rPr lang="en-US" sz="1600" kern="0" dirty="0" smtClean="0"/>
              <a:t>&gt;</a:t>
            </a:r>
            <a:r>
              <a:rPr lang="en-US" sz="1600" b="1" kern="0" dirty="0" smtClean="0"/>
              <a:t>6</a:t>
            </a:r>
            <a:r>
              <a:rPr lang="en-US" sz="1600" kern="0" dirty="0" smtClean="0"/>
              <a:t>&lt;</a:t>
            </a:r>
            <a:r>
              <a:rPr lang="en-US" sz="1600" kern="0" dirty="0" smtClean="0">
                <a:solidFill>
                  <a:srgbClr val="C00000"/>
                </a:solidFill>
              </a:rPr>
              <a:t>/level</a:t>
            </a:r>
            <a:r>
              <a:rPr lang="en-US" sz="1600" kern="0" dirty="0" smtClean="0"/>
              <a:t>&gt; &lt;</a:t>
            </a:r>
            <a:r>
              <a:rPr lang="en-US" sz="1600" kern="0" dirty="0" smtClean="0">
                <a:solidFill>
                  <a:schemeClr val="accent3">
                    <a:lumMod val="50000"/>
                  </a:schemeClr>
                </a:solidFill>
              </a:rPr>
              <a:t>!-- </a:t>
            </a:r>
            <a:r>
              <a:rPr lang="ru-RU" sz="1600" kern="0" dirty="0" smtClean="0">
                <a:solidFill>
                  <a:schemeClr val="accent3">
                    <a:lumMod val="50000"/>
                  </a:schemeClr>
                </a:solidFill>
              </a:rPr>
              <a:t>Транспортный уровень --</a:t>
            </a:r>
            <a:r>
              <a:rPr lang="ru-RU" sz="1600" kern="0" dirty="0" smtClean="0"/>
              <a:t>&gt;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       &lt;</a:t>
            </a:r>
            <a:r>
              <a:rPr lang="en-US" sz="1600" kern="0" dirty="0" err="1" smtClean="0">
                <a:solidFill>
                  <a:srgbClr val="C00000"/>
                </a:solidFill>
              </a:rPr>
              <a:t>packingType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         </a:t>
            </a:r>
            <a:r>
              <a:rPr lang="en-US" sz="1600" kern="0" dirty="0" smtClean="0"/>
              <a:t>&lt;</a:t>
            </a:r>
            <a:r>
              <a:rPr lang="en-US" sz="1600" kern="0" dirty="0" err="1" smtClean="0">
                <a:solidFill>
                  <a:srgbClr val="C00000"/>
                </a:solidFill>
              </a:rPr>
              <a:t>globalID</a:t>
            </a:r>
            <a:r>
              <a:rPr lang="en-US" sz="1600" kern="0" dirty="0" smtClean="0"/>
              <a:t>&gt;</a:t>
            </a:r>
            <a:r>
              <a:rPr lang="en-US" sz="1600" b="1" kern="0" dirty="0" smtClean="0"/>
              <a:t>PT</a:t>
            </a:r>
            <a:r>
              <a:rPr lang="en-US" sz="1600" kern="0" dirty="0" smtClean="0"/>
              <a:t>&lt;</a:t>
            </a:r>
            <a:r>
              <a:rPr lang="en-US" sz="1600" kern="0" dirty="0" smtClean="0">
                <a:solidFill>
                  <a:srgbClr val="C00000"/>
                </a:solidFill>
              </a:rPr>
              <a:t>/</a:t>
            </a:r>
            <a:r>
              <a:rPr lang="en-US" sz="1600" kern="0" dirty="0" err="1" smtClean="0">
                <a:solidFill>
                  <a:srgbClr val="C00000"/>
                </a:solidFill>
              </a:rPr>
              <a:t>globalID</a:t>
            </a:r>
            <a:r>
              <a:rPr lang="en-US" sz="1600" kern="0" dirty="0" smtClean="0"/>
              <a:t>&gt; &lt;</a:t>
            </a:r>
            <a:r>
              <a:rPr lang="en-US" sz="1600" kern="0" dirty="0" smtClean="0">
                <a:solidFill>
                  <a:schemeClr val="accent3">
                    <a:lumMod val="50000"/>
                  </a:schemeClr>
                </a:solidFill>
              </a:rPr>
              <a:t>!-- </a:t>
            </a:r>
            <a:r>
              <a:rPr lang="ru-RU" sz="1600" kern="0" dirty="0" smtClean="0">
                <a:solidFill>
                  <a:schemeClr val="accent3">
                    <a:lumMod val="50000"/>
                  </a:schemeClr>
                </a:solidFill>
              </a:rPr>
              <a:t>Паллеты --</a:t>
            </a:r>
            <a:r>
              <a:rPr lang="ru-RU" sz="1600" kern="0" dirty="0" smtClean="0"/>
              <a:t>&gt;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       &lt;</a:t>
            </a:r>
            <a:r>
              <a:rPr lang="ru-RU" sz="1600" kern="0" dirty="0" smtClean="0">
                <a:solidFill>
                  <a:srgbClr val="C00000"/>
                </a:solidFill>
              </a:rPr>
              <a:t>/</a:t>
            </a:r>
            <a:r>
              <a:rPr lang="en-US" sz="1600" kern="0" dirty="0" err="1" smtClean="0">
                <a:solidFill>
                  <a:srgbClr val="C00000"/>
                </a:solidFill>
              </a:rPr>
              <a:t>packingType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       </a:t>
            </a:r>
            <a:r>
              <a:rPr lang="en-US" sz="1600" kern="0" dirty="0" smtClean="0"/>
              <a:t>&lt;</a:t>
            </a:r>
            <a:r>
              <a:rPr lang="en-US" sz="1600" kern="0" dirty="0" smtClean="0">
                <a:solidFill>
                  <a:srgbClr val="C00000"/>
                </a:solidFill>
              </a:rPr>
              <a:t>quantity</a:t>
            </a:r>
            <a:r>
              <a:rPr lang="en-US" sz="1600" kern="0" dirty="0" smtClean="0"/>
              <a:t>&gt;</a:t>
            </a:r>
            <a:r>
              <a:rPr lang="en-US" sz="1600" b="1" kern="0" dirty="0" smtClean="0"/>
              <a:t>1</a:t>
            </a:r>
            <a:r>
              <a:rPr lang="en-US" sz="1600" kern="0" dirty="0" smtClean="0"/>
              <a:t>&lt;</a:t>
            </a:r>
            <a:r>
              <a:rPr lang="en-US" sz="1600" kern="0" dirty="0" smtClean="0">
                <a:solidFill>
                  <a:srgbClr val="C00000"/>
                </a:solidFill>
              </a:rPr>
              <a:t>/quantity</a:t>
            </a:r>
            <a:r>
              <a:rPr lang="en-US" sz="1600" kern="0" dirty="0" smtClean="0"/>
              <a:t>&gt; &lt;</a:t>
            </a:r>
            <a:r>
              <a:rPr lang="en-US" sz="1600" kern="0" dirty="0" smtClean="0">
                <a:solidFill>
                  <a:schemeClr val="accent3">
                    <a:lumMod val="50000"/>
                  </a:schemeClr>
                </a:solidFill>
              </a:rPr>
              <a:t>!-- </a:t>
            </a:r>
            <a:r>
              <a:rPr lang="ru-RU" sz="1600" kern="0" dirty="0" smtClean="0">
                <a:solidFill>
                  <a:schemeClr val="accent3">
                    <a:lumMod val="50000"/>
                  </a:schemeClr>
                </a:solidFill>
              </a:rPr>
              <a:t>Количество --</a:t>
            </a:r>
            <a:r>
              <a:rPr lang="ru-RU" sz="1600" kern="0" dirty="0" smtClean="0"/>
              <a:t>&gt;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       &lt;</a:t>
            </a:r>
            <a:r>
              <a:rPr lang="en-US" sz="1600" kern="0" dirty="0" err="1" smtClean="0">
                <a:solidFill>
                  <a:srgbClr val="C00000"/>
                </a:solidFill>
              </a:rPr>
              <a:t>productMarks</a:t>
            </a:r>
            <a:r>
              <a:rPr lang="en-US" sz="1600" kern="0" dirty="0" smtClean="0"/>
              <a:t>&gt; &lt;</a:t>
            </a:r>
            <a:r>
              <a:rPr lang="en-US" sz="1600" kern="0" dirty="0" smtClean="0">
                <a:solidFill>
                  <a:schemeClr val="accent3">
                    <a:lumMod val="50000"/>
                  </a:schemeClr>
                </a:solidFill>
              </a:rPr>
              <a:t>!-- </a:t>
            </a:r>
            <a:r>
              <a:rPr lang="ru-RU" sz="1600" kern="0" dirty="0" smtClean="0">
                <a:solidFill>
                  <a:schemeClr val="accent3">
                    <a:lumMod val="50000"/>
                  </a:schemeClr>
                </a:solidFill>
              </a:rPr>
              <a:t>Список маркировки --</a:t>
            </a:r>
            <a:r>
              <a:rPr lang="ru-RU" sz="1600" kern="0" dirty="0" smtClean="0"/>
              <a:t>&gt;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         &lt;</a:t>
            </a:r>
            <a:r>
              <a:rPr lang="en-US" sz="1600" kern="0" dirty="0" err="1" smtClean="0">
                <a:solidFill>
                  <a:srgbClr val="C00000"/>
                </a:solidFill>
              </a:rPr>
              <a:t>productMark</a:t>
            </a:r>
            <a:r>
              <a:rPr lang="en-US" sz="1600" kern="0" dirty="0" smtClean="0"/>
              <a:t> </a:t>
            </a:r>
            <a:r>
              <a:rPr lang="en-US" sz="1600" kern="0" dirty="0" smtClean="0">
                <a:solidFill>
                  <a:srgbClr val="FF0000"/>
                </a:solidFill>
              </a:rPr>
              <a:t>class=”SSCC”</a:t>
            </a:r>
            <a:r>
              <a:rPr lang="en-US" sz="1600" kern="0" dirty="0" smtClean="0"/>
              <a:t>&gt;</a:t>
            </a:r>
            <a:r>
              <a:rPr lang="en-US" sz="1600" b="1" kern="0" dirty="0" smtClean="0"/>
              <a:t>14601234560123453</a:t>
            </a:r>
            <a:r>
              <a:rPr lang="en-US" sz="1600" kern="0" dirty="0" smtClean="0"/>
              <a:t>&lt;</a:t>
            </a:r>
            <a:r>
              <a:rPr lang="en-US" sz="1600" kern="0" dirty="0" smtClean="0">
                <a:solidFill>
                  <a:srgbClr val="C00000"/>
                </a:solidFill>
              </a:rPr>
              <a:t>/</a:t>
            </a:r>
            <a:r>
              <a:rPr lang="en-US" sz="1600" kern="0" dirty="0" err="1" smtClean="0">
                <a:solidFill>
                  <a:srgbClr val="C00000"/>
                </a:solidFill>
              </a:rPr>
              <a:t>productMark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       </a:t>
            </a:r>
            <a:r>
              <a:rPr lang="en-US" sz="1600" kern="0" dirty="0" smtClean="0"/>
              <a:t>&lt;</a:t>
            </a:r>
            <a:r>
              <a:rPr lang="en-US" sz="1600" kern="0" dirty="0" smtClean="0">
                <a:solidFill>
                  <a:srgbClr val="C00000"/>
                </a:solidFill>
              </a:rPr>
              <a:t>/</a:t>
            </a:r>
            <a:r>
              <a:rPr lang="en-US" sz="1600" kern="0" dirty="0" err="1" smtClean="0">
                <a:solidFill>
                  <a:srgbClr val="C00000"/>
                </a:solidFill>
              </a:rPr>
              <a:t>productMarks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    </a:t>
            </a:r>
            <a:r>
              <a:rPr lang="en-US" sz="1600" kern="0" dirty="0" smtClean="0"/>
              <a:t>&lt;</a:t>
            </a:r>
            <a:r>
              <a:rPr lang="en-US" sz="1600" kern="0" dirty="0" smtClean="0">
                <a:solidFill>
                  <a:srgbClr val="C00000"/>
                </a:solidFill>
              </a:rPr>
              <a:t>package</a:t>
            </a:r>
            <a:r>
              <a:rPr lang="en-US" sz="1600" kern="0" dirty="0" smtClean="0"/>
              <a:t>&gt;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    </a:t>
            </a:r>
            <a:r>
              <a:rPr lang="en-US" sz="1600" kern="0" dirty="0" smtClean="0"/>
              <a:t>...</a:t>
            </a:r>
          </a:p>
          <a:p>
            <a:pPr marL="0" indent="0">
              <a:buFontTx/>
              <a:buNone/>
            </a:pPr>
            <a:r>
              <a:rPr lang="ru-RU" sz="1600" kern="0" dirty="0" smtClean="0"/>
              <a:t>    </a:t>
            </a:r>
            <a:r>
              <a:rPr lang="en-US" sz="1600" kern="0" dirty="0" smtClean="0"/>
              <a:t>&lt;</a:t>
            </a:r>
            <a:r>
              <a:rPr lang="en-US" sz="1600" kern="0" dirty="0" smtClean="0">
                <a:solidFill>
                  <a:srgbClr val="C00000"/>
                </a:solidFill>
              </a:rPr>
              <a:t>/</a:t>
            </a:r>
            <a:r>
              <a:rPr lang="en-US" sz="1600" kern="0" dirty="0" err="1" smtClean="0">
                <a:solidFill>
                  <a:srgbClr val="C00000"/>
                </a:solidFill>
              </a:rPr>
              <a:t>packageList</a:t>
            </a:r>
            <a:r>
              <a:rPr lang="en-US" sz="1600" kern="0" dirty="0" smtClean="0"/>
              <a:t>&gt;</a:t>
            </a:r>
            <a:endParaRPr lang="ru-RU" sz="1600" kern="0" dirty="0" smtClean="0"/>
          </a:p>
          <a:p>
            <a:pPr marL="0" indent="0">
              <a:buFontTx/>
              <a:buNone/>
            </a:pPr>
            <a:r>
              <a:rPr lang="en-US" sz="1600" kern="0" dirty="0" smtClean="0"/>
              <a:t>&lt;</a:t>
            </a:r>
            <a:r>
              <a:rPr lang="ru-RU" sz="1600" kern="0" dirty="0" smtClean="0">
                <a:solidFill>
                  <a:srgbClr val="C00000"/>
                </a:solidFill>
              </a:rPr>
              <a:t>/</a:t>
            </a:r>
            <a:r>
              <a:rPr lang="en-US" sz="1600" kern="0" dirty="0" smtClean="0">
                <a:solidFill>
                  <a:srgbClr val="C00000"/>
                </a:solidFill>
              </a:rPr>
              <a:t>batch</a:t>
            </a:r>
            <a:r>
              <a:rPr lang="en-US" sz="1600" kern="0" dirty="0" smtClean="0"/>
              <a:t>&gt;</a:t>
            </a:r>
            <a:endParaRPr lang="ru-RU" sz="1600" kern="0" dirty="0"/>
          </a:p>
        </p:txBody>
      </p:sp>
      <p:sp>
        <p:nvSpPr>
          <p:cNvPr id="5" name="TextBox 4"/>
          <p:cNvSpPr txBox="1"/>
          <p:nvPr/>
        </p:nvSpPr>
        <p:spPr>
          <a:xfrm>
            <a:off x="7391400" y="22860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1600" b="1" dirty="0" smtClean="0"/>
              <a:t>Паллеты – Транспортный уровень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243363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7" y="413544"/>
            <a:ext cx="10767483" cy="1143000"/>
          </a:xfrm>
        </p:spPr>
        <p:txBody>
          <a:bodyPr/>
          <a:lstStyle/>
          <a:p>
            <a:r>
              <a:rPr lang="ru-RU" dirty="0" smtClean="0"/>
              <a:t>Сопоставление маркировки упаковки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10832869" cy="4351338"/>
          </a:xfrm>
        </p:spPr>
        <p:txBody>
          <a:bodyPr>
            <a:normAutofit fontScale="92500" lnSpcReduction="20000"/>
          </a:bodyPr>
          <a:lstStyle/>
          <a:p>
            <a:r>
              <a:rPr lang="ru-RU" sz="4000" dirty="0" smtClean="0"/>
              <a:t>Торговый </a:t>
            </a:r>
            <a:r>
              <a:rPr lang="ru-RU" sz="4000" dirty="0"/>
              <a:t>4</a:t>
            </a:r>
            <a:r>
              <a:rPr lang="ru-RU" sz="4000" dirty="0" smtClean="0"/>
              <a:t> уровень</a:t>
            </a:r>
          </a:p>
          <a:p>
            <a:pPr lvl="1"/>
            <a:r>
              <a:rPr lang="ru-RU" sz="3600" dirty="0" smtClean="0"/>
              <a:t>Коробка </a:t>
            </a:r>
          </a:p>
          <a:p>
            <a:pPr lvl="2"/>
            <a:r>
              <a:rPr lang="en-US" sz="3200" dirty="0" err="1" smtClean="0"/>
              <a:t>GlobalID</a:t>
            </a:r>
            <a:r>
              <a:rPr lang="en-US" sz="3200" dirty="0" smtClean="0"/>
              <a:t> = </a:t>
            </a:r>
            <a:r>
              <a:rPr lang="ru-RU" sz="3200" dirty="0"/>
              <a:t>В</a:t>
            </a:r>
            <a:r>
              <a:rPr lang="en-US" sz="3200" dirty="0" smtClean="0"/>
              <a:t>X (</a:t>
            </a:r>
            <a:r>
              <a:rPr lang="ru-RU" sz="3200" dirty="0" smtClean="0"/>
              <a:t>коробка)</a:t>
            </a:r>
          </a:p>
          <a:p>
            <a:pPr lvl="2"/>
            <a:r>
              <a:rPr lang="ru-RU" sz="3200" dirty="0" smtClean="0"/>
              <a:t>Количество = кол-во коробок на паллете, указанной в </a:t>
            </a:r>
            <a:r>
              <a:rPr lang="en-US" sz="3200" dirty="0" smtClean="0"/>
              <a:t>BUNDLE</a:t>
            </a:r>
            <a:endParaRPr lang="ru-RU" sz="3200" dirty="0" smtClean="0"/>
          </a:p>
          <a:p>
            <a:pPr lvl="2"/>
            <a:r>
              <a:rPr lang="ru-RU" sz="3200" dirty="0" smtClean="0"/>
              <a:t>Маркировки</a:t>
            </a:r>
            <a:endParaRPr lang="en-US" sz="3200" dirty="0" smtClean="0"/>
          </a:p>
          <a:p>
            <a:pPr lvl="3"/>
            <a:r>
              <a:rPr lang="en-US" sz="2800" dirty="0" smtClean="0"/>
              <a:t>EAN13 – </a:t>
            </a:r>
            <a:r>
              <a:rPr lang="ru-RU" sz="2800" dirty="0" smtClean="0"/>
              <a:t>ШК </a:t>
            </a:r>
            <a:r>
              <a:rPr lang="en-US" sz="2800" dirty="0" smtClean="0"/>
              <a:t>GTIN </a:t>
            </a:r>
            <a:r>
              <a:rPr lang="ru-RU" sz="2800" dirty="0" smtClean="0"/>
              <a:t>коробки (01)</a:t>
            </a:r>
          </a:p>
          <a:p>
            <a:pPr lvl="3"/>
            <a:r>
              <a:rPr lang="en-US" sz="2800" dirty="0" smtClean="0"/>
              <a:t>BN – </a:t>
            </a:r>
            <a:r>
              <a:rPr lang="ru-RU" sz="2800" dirty="0" smtClean="0"/>
              <a:t>номер производственной партии (10)</a:t>
            </a:r>
          </a:p>
          <a:p>
            <a:pPr lvl="3"/>
            <a:r>
              <a:rPr lang="en-US" sz="2800" dirty="0" smtClean="0"/>
              <a:t>BUNDLE – </a:t>
            </a:r>
            <a:r>
              <a:rPr lang="ru-RU" sz="2800" dirty="0" smtClean="0"/>
              <a:t>номер </a:t>
            </a:r>
            <a:r>
              <a:rPr lang="en-US" sz="2800" dirty="0" smtClean="0"/>
              <a:t>SSCC </a:t>
            </a:r>
            <a:r>
              <a:rPr lang="ru-RU" sz="2800" dirty="0" smtClean="0"/>
              <a:t>паллета, на котором лежат коробки</a:t>
            </a:r>
            <a:endParaRPr lang="en-US" sz="2800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16197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для коробок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814917" y="1700212"/>
            <a:ext cx="11224683" cy="50053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/>
              <a:t>&lt;</a:t>
            </a:r>
            <a:r>
              <a:rPr lang="en-US" sz="1600" dirty="0">
                <a:solidFill>
                  <a:srgbClr val="C00000"/>
                </a:solidFill>
              </a:rPr>
              <a:t>batch</a:t>
            </a:r>
            <a:r>
              <a:rPr lang="en-US" sz="1600" dirty="0"/>
              <a:t>&gt; &lt;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!--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Партия продукции (</a:t>
            </a:r>
            <a:r>
              <a:rPr lang="ru-RU" sz="1600" dirty="0" err="1">
                <a:solidFill>
                  <a:schemeClr val="accent3">
                    <a:lumMod val="50000"/>
                  </a:schemeClr>
                </a:solidFill>
              </a:rPr>
              <a:t>транспортн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., выработанная) --</a:t>
            </a:r>
            <a:r>
              <a:rPr lang="ru-RU" sz="1600" dirty="0"/>
              <a:t>&gt;</a:t>
            </a:r>
          </a:p>
          <a:p>
            <a:pPr marL="0" indent="0">
              <a:buNone/>
            </a:pPr>
            <a:r>
              <a:rPr lang="ru-RU" sz="1600" dirty="0"/>
              <a:t>  ...</a:t>
            </a:r>
          </a:p>
          <a:p>
            <a:pPr marL="0" indent="0">
              <a:buNone/>
            </a:pPr>
            <a:r>
              <a:rPr lang="ru-RU" sz="1600" dirty="0"/>
              <a:t>    &lt;</a:t>
            </a:r>
            <a:r>
              <a:rPr lang="en-US" sz="1600" dirty="0" err="1">
                <a:solidFill>
                  <a:srgbClr val="C00000"/>
                </a:solidFill>
              </a:rPr>
              <a:t>packageList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ru-RU" sz="1600" dirty="0"/>
              <a:t>    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C00000"/>
                </a:solidFill>
              </a:rPr>
              <a:t>package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ru-RU" sz="1600" dirty="0"/>
              <a:t>       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C00000"/>
                </a:solidFill>
              </a:rPr>
              <a:t>level</a:t>
            </a:r>
            <a:r>
              <a:rPr lang="en-US" sz="1600" dirty="0"/>
              <a:t>&gt;</a:t>
            </a:r>
            <a:r>
              <a:rPr lang="ru-RU" sz="1600" b="1" dirty="0"/>
              <a:t>4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C00000"/>
                </a:solidFill>
              </a:rPr>
              <a:t>/level</a:t>
            </a:r>
            <a:r>
              <a:rPr lang="en-US" sz="1600" dirty="0"/>
              <a:t>&gt; 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&lt;!--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Торговый уровень --&gt;</a:t>
            </a:r>
          </a:p>
          <a:p>
            <a:pPr marL="0" indent="0">
              <a:buNone/>
            </a:pPr>
            <a:r>
              <a:rPr lang="ru-RU" sz="1600" dirty="0"/>
              <a:t>         &lt;</a:t>
            </a:r>
            <a:r>
              <a:rPr lang="en-US" sz="1600" dirty="0" err="1">
                <a:solidFill>
                  <a:srgbClr val="C00000"/>
                </a:solidFill>
              </a:rPr>
              <a:t>packingType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ru-RU" sz="1600" dirty="0"/>
              <a:t>           </a:t>
            </a:r>
            <a:r>
              <a:rPr lang="en-US" sz="1600" dirty="0"/>
              <a:t>&lt;</a:t>
            </a:r>
            <a:r>
              <a:rPr lang="en-US" sz="1600" dirty="0" err="1">
                <a:solidFill>
                  <a:srgbClr val="C00000"/>
                </a:solidFill>
              </a:rPr>
              <a:t>globalID</a:t>
            </a:r>
            <a:r>
              <a:rPr lang="en-US" sz="1600" dirty="0"/>
              <a:t>&gt;</a:t>
            </a:r>
            <a:r>
              <a:rPr lang="en-US" sz="1600" b="1" dirty="0"/>
              <a:t>BX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C00000"/>
                </a:solidFill>
              </a:rPr>
              <a:t>/</a:t>
            </a:r>
            <a:r>
              <a:rPr lang="en-US" sz="1600" dirty="0" err="1">
                <a:solidFill>
                  <a:srgbClr val="C00000"/>
                </a:solidFill>
              </a:rPr>
              <a:t>globalID</a:t>
            </a:r>
            <a:r>
              <a:rPr lang="en-US" sz="1600" dirty="0"/>
              <a:t>&gt; &lt;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!--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Коробки --</a:t>
            </a:r>
            <a:r>
              <a:rPr lang="ru-RU" sz="1600" dirty="0"/>
              <a:t>&gt;</a:t>
            </a:r>
          </a:p>
          <a:p>
            <a:pPr marL="0" indent="0">
              <a:buNone/>
            </a:pPr>
            <a:r>
              <a:rPr lang="ru-RU" sz="1600" dirty="0"/>
              <a:t>         &lt;</a:t>
            </a:r>
            <a:r>
              <a:rPr lang="ru-RU" sz="1600" dirty="0">
                <a:solidFill>
                  <a:srgbClr val="C00000"/>
                </a:solidFill>
              </a:rPr>
              <a:t>/</a:t>
            </a:r>
            <a:r>
              <a:rPr lang="en-US" sz="1600" dirty="0" err="1">
                <a:solidFill>
                  <a:srgbClr val="C00000"/>
                </a:solidFill>
              </a:rPr>
              <a:t>packingType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ru-RU" sz="1600" dirty="0"/>
              <a:t>       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C00000"/>
                </a:solidFill>
              </a:rPr>
              <a:t>quantity</a:t>
            </a:r>
            <a:r>
              <a:rPr lang="en-US" sz="1600" dirty="0"/>
              <a:t>&gt;</a:t>
            </a:r>
            <a:r>
              <a:rPr lang="ru-RU" sz="1600" b="1" dirty="0"/>
              <a:t>50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C00000"/>
                </a:solidFill>
              </a:rPr>
              <a:t>/quantity</a:t>
            </a:r>
            <a:r>
              <a:rPr lang="en-US" sz="1600" dirty="0"/>
              <a:t>&gt; &lt;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!--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Количество --</a:t>
            </a:r>
            <a:r>
              <a:rPr lang="ru-RU" sz="1600" dirty="0"/>
              <a:t>&gt;</a:t>
            </a:r>
          </a:p>
          <a:p>
            <a:pPr marL="0" indent="0">
              <a:buNone/>
            </a:pPr>
            <a:r>
              <a:rPr lang="ru-RU" sz="1600" dirty="0"/>
              <a:t>         &lt;</a:t>
            </a:r>
            <a:r>
              <a:rPr lang="en-US" sz="1600" dirty="0" err="1">
                <a:solidFill>
                  <a:srgbClr val="C00000"/>
                </a:solidFill>
              </a:rPr>
              <a:t>productMarks</a:t>
            </a:r>
            <a:r>
              <a:rPr lang="en-US" sz="1600" dirty="0"/>
              <a:t>&gt; &lt;</a:t>
            </a:r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!--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Список маркировки --</a:t>
            </a:r>
            <a:r>
              <a:rPr lang="ru-RU" sz="1600" dirty="0"/>
              <a:t>&gt;</a:t>
            </a:r>
          </a:p>
          <a:p>
            <a:pPr marL="0" indent="0">
              <a:buNone/>
            </a:pPr>
            <a:r>
              <a:rPr lang="ru-RU" sz="1600" dirty="0"/>
              <a:t>           &lt;</a:t>
            </a:r>
            <a:r>
              <a:rPr lang="en-US" sz="1600" dirty="0" err="1">
                <a:solidFill>
                  <a:srgbClr val="C00000"/>
                </a:solidFill>
              </a:rPr>
              <a:t>productMark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class=”EAN13”</a:t>
            </a:r>
            <a:r>
              <a:rPr lang="en-US" sz="1600" dirty="0"/>
              <a:t>&gt;</a:t>
            </a:r>
            <a:r>
              <a:rPr lang="en-US" sz="1600" b="1" dirty="0"/>
              <a:t>4607153857183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C00000"/>
                </a:solidFill>
              </a:rPr>
              <a:t>/</a:t>
            </a:r>
            <a:r>
              <a:rPr lang="en-US" sz="1600" dirty="0" err="1">
                <a:solidFill>
                  <a:srgbClr val="C00000"/>
                </a:solidFill>
              </a:rPr>
              <a:t>productMark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ru-RU" sz="1600" dirty="0"/>
              <a:t>           </a:t>
            </a:r>
            <a:r>
              <a:rPr lang="en-US" sz="1600" dirty="0"/>
              <a:t>&lt;</a:t>
            </a:r>
            <a:r>
              <a:rPr lang="en-US" sz="1600" dirty="0" err="1">
                <a:solidFill>
                  <a:srgbClr val="C00000"/>
                </a:solidFill>
              </a:rPr>
              <a:t>productMark</a:t>
            </a:r>
            <a:r>
              <a:rPr lang="ru-RU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class=“BN”</a:t>
            </a:r>
            <a:r>
              <a:rPr lang="en-US" sz="1600" dirty="0"/>
              <a:t>&gt;</a:t>
            </a:r>
            <a:r>
              <a:rPr lang="en-US" sz="1600" b="1" dirty="0"/>
              <a:t>1703312</a:t>
            </a:r>
            <a:r>
              <a:rPr lang="ru-RU" sz="1600" b="1" dirty="0"/>
              <a:t>3</a:t>
            </a:r>
            <a:r>
              <a:rPr lang="ru-RU" sz="1600" dirty="0"/>
              <a:t>&lt;</a:t>
            </a:r>
            <a:r>
              <a:rPr lang="ru-RU" sz="1600" dirty="0">
                <a:solidFill>
                  <a:srgbClr val="C00000"/>
                </a:solidFill>
              </a:rPr>
              <a:t>/</a:t>
            </a:r>
            <a:r>
              <a:rPr lang="en-US" sz="1600" dirty="0" err="1">
                <a:solidFill>
                  <a:srgbClr val="C00000"/>
                </a:solidFill>
              </a:rPr>
              <a:t>productMark</a:t>
            </a:r>
            <a:r>
              <a:rPr lang="en-US" sz="1600" dirty="0" smtClean="0"/>
              <a:t>&gt;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          </a:t>
            </a:r>
            <a:r>
              <a:rPr lang="en-US" sz="1600" dirty="0" smtClean="0"/>
              <a:t>&lt;</a:t>
            </a:r>
            <a:r>
              <a:rPr lang="en-US" sz="1600" dirty="0" err="1">
                <a:solidFill>
                  <a:srgbClr val="C00000"/>
                </a:solidFill>
              </a:rPr>
              <a:t>productMark</a:t>
            </a:r>
            <a:r>
              <a:rPr lang="ru-RU" sz="1600" dirty="0"/>
              <a:t> </a:t>
            </a:r>
            <a:r>
              <a:rPr lang="en-US" sz="1600" dirty="0">
                <a:solidFill>
                  <a:srgbClr val="FF0000"/>
                </a:solidFill>
              </a:rPr>
              <a:t>class=“</a:t>
            </a:r>
            <a:r>
              <a:rPr lang="en-US" sz="1600" dirty="0" smtClean="0">
                <a:solidFill>
                  <a:srgbClr val="FF0000"/>
                </a:solidFill>
              </a:rPr>
              <a:t>BUNDLE”</a:t>
            </a:r>
            <a:r>
              <a:rPr lang="en-US" sz="1600" dirty="0" smtClean="0"/>
              <a:t>&gt;</a:t>
            </a:r>
            <a:r>
              <a:rPr lang="en-US" sz="1600" b="1" dirty="0" smtClean="0"/>
              <a:t>14601234560123453</a:t>
            </a:r>
            <a:r>
              <a:rPr lang="ru-RU" sz="1600" dirty="0" smtClean="0"/>
              <a:t>&lt;</a:t>
            </a:r>
            <a:r>
              <a:rPr lang="ru-RU" sz="1600" dirty="0" smtClean="0">
                <a:solidFill>
                  <a:srgbClr val="C00000"/>
                </a:solidFill>
              </a:rPr>
              <a:t>/</a:t>
            </a:r>
            <a:r>
              <a:rPr lang="en-US" sz="1600" dirty="0" err="1">
                <a:solidFill>
                  <a:srgbClr val="C00000"/>
                </a:solidFill>
              </a:rPr>
              <a:t>productMark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ru-RU" sz="1600" dirty="0"/>
              <a:t>       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C00000"/>
                </a:solidFill>
              </a:rPr>
              <a:t>/</a:t>
            </a:r>
            <a:r>
              <a:rPr lang="en-US" sz="1600" dirty="0" err="1">
                <a:solidFill>
                  <a:srgbClr val="C00000"/>
                </a:solidFill>
              </a:rPr>
              <a:t>productMarks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ru-RU" sz="1600" dirty="0"/>
              <a:t>    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C00000"/>
                </a:solidFill>
              </a:rPr>
              <a:t>package</a:t>
            </a:r>
            <a:r>
              <a:rPr lang="en-US" sz="1600" dirty="0"/>
              <a:t>&gt;</a:t>
            </a:r>
          </a:p>
          <a:p>
            <a:pPr marL="0" indent="0">
              <a:buNone/>
            </a:pPr>
            <a:r>
              <a:rPr lang="ru-RU" sz="1600" dirty="0"/>
              <a:t>      </a:t>
            </a:r>
            <a:r>
              <a:rPr lang="en-US" sz="1600" dirty="0"/>
              <a:t>...</a:t>
            </a:r>
          </a:p>
          <a:p>
            <a:pPr marL="0" indent="0">
              <a:buNone/>
            </a:pPr>
            <a:r>
              <a:rPr lang="ru-RU" sz="1600" dirty="0"/>
              <a:t>    </a:t>
            </a:r>
            <a:r>
              <a:rPr lang="en-US" sz="1600" dirty="0"/>
              <a:t>&lt;</a:t>
            </a:r>
            <a:r>
              <a:rPr lang="en-US" sz="1600" dirty="0">
                <a:solidFill>
                  <a:srgbClr val="C00000"/>
                </a:solidFill>
              </a:rPr>
              <a:t>/</a:t>
            </a:r>
            <a:r>
              <a:rPr lang="en-US" sz="1600" dirty="0" err="1">
                <a:solidFill>
                  <a:srgbClr val="C00000"/>
                </a:solidFill>
              </a:rPr>
              <a:t>packageList</a:t>
            </a:r>
            <a:r>
              <a:rPr lang="en-US" sz="1600" dirty="0"/>
              <a:t>&gt;</a:t>
            </a:r>
            <a:endParaRPr lang="ru-RU" sz="1600" dirty="0"/>
          </a:p>
          <a:p>
            <a:pPr marL="0" indent="0">
              <a:buNone/>
            </a:pPr>
            <a:r>
              <a:rPr lang="en-US" sz="1600" dirty="0"/>
              <a:t>&lt;</a:t>
            </a:r>
            <a:r>
              <a:rPr lang="ru-RU" sz="1600" dirty="0">
                <a:solidFill>
                  <a:srgbClr val="C00000"/>
                </a:solidFill>
              </a:rPr>
              <a:t>/</a:t>
            </a:r>
            <a:r>
              <a:rPr lang="en-US" sz="1600" dirty="0">
                <a:solidFill>
                  <a:srgbClr val="C00000"/>
                </a:solidFill>
              </a:rPr>
              <a:t>batch</a:t>
            </a:r>
            <a:r>
              <a:rPr lang="en-US" sz="1600" dirty="0"/>
              <a:t>&gt;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26240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7" y="413544"/>
            <a:ext cx="11072283" cy="1143000"/>
          </a:xfrm>
        </p:spPr>
        <p:txBody>
          <a:bodyPr/>
          <a:lstStyle/>
          <a:p>
            <a:r>
              <a:rPr lang="ru-RU" dirty="0" smtClean="0"/>
              <a:t>Сопоставление маркировки упаковки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Потребительский 2 уровень</a:t>
            </a:r>
          </a:p>
          <a:p>
            <a:pPr lvl="1"/>
            <a:r>
              <a:rPr lang="ru-RU" dirty="0" smtClean="0"/>
              <a:t>Штука </a:t>
            </a:r>
          </a:p>
          <a:p>
            <a:pPr lvl="2"/>
            <a:r>
              <a:rPr lang="en-US" dirty="0" err="1" smtClean="0"/>
              <a:t>GlobalID</a:t>
            </a:r>
            <a:r>
              <a:rPr lang="en-US" dirty="0" smtClean="0"/>
              <a:t> =</a:t>
            </a:r>
            <a:r>
              <a:rPr lang="ru-RU" dirty="0" smtClean="0"/>
              <a:t> </a:t>
            </a:r>
            <a:r>
              <a:rPr lang="en-US" dirty="0" smtClean="0"/>
              <a:t>PP (</a:t>
            </a:r>
            <a:r>
              <a:rPr lang="ru-RU" dirty="0" smtClean="0"/>
              <a:t>штука)</a:t>
            </a:r>
          </a:p>
          <a:p>
            <a:pPr lvl="2"/>
            <a:r>
              <a:rPr lang="ru-RU" dirty="0" smtClean="0"/>
              <a:t>Количество = кол-во штук на паллете</a:t>
            </a:r>
          </a:p>
          <a:p>
            <a:pPr lvl="2"/>
            <a:r>
              <a:rPr lang="ru-RU" dirty="0" smtClean="0"/>
              <a:t>Маркировки</a:t>
            </a:r>
            <a:endParaRPr lang="en-US" dirty="0" smtClean="0"/>
          </a:p>
          <a:p>
            <a:pPr lvl="3"/>
            <a:r>
              <a:rPr lang="en-US" dirty="0" smtClean="0"/>
              <a:t>EAN13 – </a:t>
            </a:r>
            <a:r>
              <a:rPr lang="ru-RU" dirty="0" smtClean="0"/>
              <a:t>ШК </a:t>
            </a:r>
            <a:r>
              <a:rPr lang="en-US" dirty="0" smtClean="0"/>
              <a:t>GTIN</a:t>
            </a:r>
            <a:r>
              <a:rPr lang="ru-RU" dirty="0" smtClean="0"/>
              <a:t> штучки </a:t>
            </a:r>
          </a:p>
          <a:p>
            <a:pPr lvl="3"/>
            <a:r>
              <a:rPr lang="en-US" dirty="0" smtClean="0"/>
              <a:t>BUNDLE – </a:t>
            </a:r>
            <a:r>
              <a:rPr lang="ru-RU" dirty="0" smtClean="0"/>
              <a:t>номер </a:t>
            </a:r>
            <a:r>
              <a:rPr lang="en-US" dirty="0" smtClean="0"/>
              <a:t>SSCC </a:t>
            </a:r>
            <a:r>
              <a:rPr lang="ru-RU" dirty="0" smtClean="0"/>
              <a:t>паллета, на котором лежат коробки</a:t>
            </a:r>
          </a:p>
          <a:p>
            <a:pPr lvl="1"/>
            <a:r>
              <a:rPr lang="ru-RU" dirty="0" smtClean="0"/>
              <a:t>Ветеринарная единица</a:t>
            </a:r>
          </a:p>
          <a:p>
            <a:pPr lvl="2"/>
            <a:r>
              <a:rPr lang="en-US" dirty="0" err="1"/>
              <a:t>GlobalID</a:t>
            </a:r>
            <a:r>
              <a:rPr lang="en-US" dirty="0"/>
              <a:t> =</a:t>
            </a:r>
            <a:r>
              <a:rPr lang="ru-RU" dirty="0"/>
              <a:t> </a:t>
            </a:r>
            <a:r>
              <a:rPr lang="en-US" dirty="0" smtClean="0"/>
              <a:t>ZZ (</a:t>
            </a:r>
            <a:r>
              <a:rPr lang="ru-RU" dirty="0" smtClean="0"/>
              <a:t>по взаимному определению)</a:t>
            </a:r>
            <a:endParaRPr lang="ru-RU" dirty="0"/>
          </a:p>
          <a:p>
            <a:pPr lvl="2"/>
            <a:r>
              <a:rPr lang="ru-RU" dirty="0"/>
              <a:t>Количество = кол-во </a:t>
            </a:r>
            <a:r>
              <a:rPr lang="ru-RU" dirty="0" smtClean="0"/>
              <a:t>единиц </a:t>
            </a:r>
            <a:r>
              <a:rPr lang="ru-RU" dirty="0"/>
              <a:t>на паллете</a:t>
            </a:r>
          </a:p>
          <a:p>
            <a:pPr lvl="2"/>
            <a:r>
              <a:rPr lang="ru-RU" dirty="0" smtClean="0"/>
              <a:t>Маркировки</a:t>
            </a:r>
            <a:endParaRPr lang="ru-RU" dirty="0"/>
          </a:p>
          <a:p>
            <a:pPr lvl="3"/>
            <a:r>
              <a:rPr lang="en-US" dirty="0"/>
              <a:t>BUNDLE – </a:t>
            </a:r>
            <a:r>
              <a:rPr lang="ru-RU" dirty="0"/>
              <a:t>номер </a:t>
            </a:r>
            <a:r>
              <a:rPr lang="en-US" dirty="0"/>
              <a:t>SSCC </a:t>
            </a:r>
            <a:r>
              <a:rPr lang="ru-RU" dirty="0"/>
              <a:t>паллета, на котором лежат коробки</a:t>
            </a:r>
          </a:p>
          <a:p>
            <a:pPr lvl="1"/>
            <a:endParaRPr lang="en-US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846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обновления ВЕТИС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17.10.17 </a:t>
            </a:r>
            <a:r>
              <a:rPr lang="en-US" dirty="0" smtClean="0"/>
              <a:t>Web 6.0</a:t>
            </a:r>
          </a:p>
          <a:p>
            <a:r>
              <a:rPr lang="en-US" dirty="0" smtClean="0"/>
              <a:t>31.10 17 </a:t>
            </a:r>
            <a:r>
              <a:rPr lang="ru-RU" dirty="0" smtClean="0"/>
              <a:t>ВЕТИС.</a:t>
            </a:r>
            <a:r>
              <a:rPr lang="en-US" dirty="0" smtClean="0"/>
              <a:t>API 2.0</a:t>
            </a:r>
          </a:p>
          <a:p>
            <a:pPr lvl="1"/>
            <a:r>
              <a:rPr lang="ru-RU" dirty="0" smtClean="0"/>
              <a:t>Дополнительные документы</a:t>
            </a:r>
          </a:p>
          <a:p>
            <a:pPr lvl="1"/>
            <a:r>
              <a:rPr lang="ru-RU" dirty="0" smtClean="0"/>
              <a:t>Маркировка</a:t>
            </a:r>
          </a:p>
          <a:p>
            <a:pPr lvl="1"/>
            <a:r>
              <a:rPr lang="ru-RU" dirty="0" err="1" smtClean="0"/>
              <a:t>Мультимодальные</a:t>
            </a:r>
            <a:r>
              <a:rPr lang="ru-RU" dirty="0" smtClean="0"/>
              <a:t> перевозки</a:t>
            </a:r>
          </a:p>
          <a:p>
            <a:pPr lvl="1"/>
            <a:r>
              <a:rPr lang="ru-RU" dirty="0" smtClean="0"/>
              <a:t>Регионализация</a:t>
            </a:r>
            <a:endParaRPr lang="en-US" dirty="0" smtClean="0"/>
          </a:p>
          <a:p>
            <a:r>
              <a:rPr lang="en-US" dirty="0" smtClean="0"/>
              <a:t>31.12.17 </a:t>
            </a:r>
            <a:r>
              <a:rPr lang="ru-RU" dirty="0" smtClean="0"/>
              <a:t>ВЕТИС.</a:t>
            </a:r>
            <a:r>
              <a:rPr lang="en-US" dirty="0"/>
              <a:t> API </a:t>
            </a:r>
            <a:r>
              <a:rPr lang="en-US" dirty="0" smtClean="0"/>
              <a:t>2.</a:t>
            </a:r>
            <a:r>
              <a:rPr lang="ru-RU" dirty="0" smtClean="0"/>
              <a:t>1 и обновления </a:t>
            </a:r>
            <a:r>
              <a:rPr lang="en-US" dirty="0" smtClean="0"/>
              <a:t>Web</a:t>
            </a:r>
            <a:endParaRPr lang="ru-RU" dirty="0" smtClean="0"/>
          </a:p>
          <a:p>
            <a:pPr lvl="1"/>
            <a:r>
              <a:rPr lang="en-US" dirty="0" smtClean="0"/>
              <a:t>GUID </a:t>
            </a:r>
            <a:r>
              <a:rPr lang="ru-RU" dirty="0" smtClean="0"/>
              <a:t>в </a:t>
            </a:r>
            <a:r>
              <a:rPr lang="en-US" dirty="0" smtClean="0"/>
              <a:t>origin</a:t>
            </a:r>
          </a:p>
          <a:p>
            <a:pPr lvl="1"/>
            <a:r>
              <a:rPr lang="ru-RU" dirty="0" err="1" smtClean="0"/>
              <a:t>Перепаковки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4424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917" y="413544"/>
            <a:ext cx="10462683" cy="1143000"/>
          </a:xfrm>
        </p:spPr>
        <p:txBody>
          <a:bodyPr/>
          <a:lstStyle/>
          <a:p>
            <a:r>
              <a:rPr lang="ru-RU" dirty="0" smtClean="0"/>
              <a:t>Текущие проекты </a:t>
            </a:r>
            <a:r>
              <a:rPr lang="ru-RU" dirty="0" err="1" smtClean="0"/>
              <a:t>Амиго</a:t>
            </a:r>
            <a:r>
              <a:rPr lang="ru-RU" dirty="0" smtClean="0"/>
              <a:t> и </a:t>
            </a:r>
            <a:r>
              <a:rPr lang="ru-RU" dirty="0" err="1" smtClean="0"/>
              <a:t>ГИСВер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X5 Retail Group</a:t>
            </a:r>
            <a:r>
              <a:rPr lang="ru-RU" dirty="0" smtClean="0"/>
              <a:t>, </a:t>
            </a:r>
            <a:r>
              <a:rPr lang="en-US" dirty="0" smtClean="0"/>
              <a:t>METRO</a:t>
            </a:r>
            <a:r>
              <a:rPr lang="ru-RU" dirty="0" smtClean="0"/>
              <a:t> </a:t>
            </a:r>
            <a:r>
              <a:rPr lang="en-US" dirty="0" smtClean="0"/>
              <a:t>Cash and Carry</a:t>
            </a:r>
            <a:r>
              <a:rPr lang="ru-RU" dirty="0" smtClean="0"/>
              <a:t>,Бристоль, Верный</a:t>
            </a:r>
          </a:p>
          <a:p>
            <a:r>
              <a:rPr lang="ru-RU" dirty="0" smtClean="0"/>
              <a:t>Агама, Марс</a:t>
            </a:r>
            <a:r>
              <a:rPr lang="ru-RU" smtClean="0"/>
              <a:t>, Нестле</a:t>
            </a:r>
            <a:endParaRPr lang="ru-RU" dirty="0"/>
          </a:p>
          <a:p>
            <a:r>
              <a:rPr lang="ru-RU" dirty="0" smtClean="0"/>
              <a:t>Решения на 1С и </a:t>
            </a:r>
            <a:r>
              <a:rPr lang="en-US" dirty="0" smtClean="0"/>
              <a:t>Oracle+ Java. </a:t>
            </a:r>
            <a:r>
              <a:rPr lang="ru-RU" dirty="0" smtClean="0"/>
              <a:t>Консультации.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74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Запрос на создание Администратора ХС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Кто обрабатывает?</a:t>
            </a:r>
          </a:p>
          <a:p>
            <a:pPr lvl="1"/>
            <a:r>
              <a:rPr lang="ru-RU" dirty="0" smtClean="0"/>
              <a:t>Терр</a:t>
            </a:r>
            <a:r>
              <a:rPr lang="ru-RU" dirty="0" smtClean="0"/>
              <a:t>иториальное</a:t>
            </a:r>
            <a:r>
              <a:rPr lang="ru-RU" dirty="0" smtClean="0"/>
              <a:t> Управление </a:t>
            </a:r>
            <a:r>
              <a:rPr lang="ru-RU" dirty="0" smtClean="0"/>
              <a:t>РСХН </a:t>
            </a:r>
          </a:p>
          <a:p>
            <a:pPr lvl="1"/>
            <a:r>
              <a:rPr lang="ru-RU" dirty="0" smtClean="0"/>
              <a:t>Центральный аппарат РСХН</a:t>
            </a:r>
            <a:endParaRPr lang="ru-RU" dirty="0" smtClean="0"/>
          </a:p>
          <a:p>
            <a:r>
              <a:rPr lang="ru-RU" dirty="0" smtClean="0"/>
              <a:t>Заявление пример</a:t>
            </a:r>
          </a:p>
          <a:p>
            <a:pPr lvl="1"/>
            <a:r>
              <a:rPr lang="en-US" dirty="0" smtClean="0">
                <a:hlinkClick r:id="rId2"/>
              </a:rPr>
              <a:t>http://help.vetrf.ru/wiki/</a:t>
            </a:r>
            <a:r>
              <a:rPr lang="ru-RU" dirty="0" smtClean="0">
                <a:hlinkClick r:id="rId2"/>
              </a:rPr>
              <a:t>Администрирование_списка_пользователей_хозяйствующего_субъекта_в_Ветис.Паспорт</a:t>
            </a:r>
            <a:endParaRPr lang="ru-RU" dirty="0" smtClean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9098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Ветис.Паспорт</a:t>
            </a:r>
            <a:r>
              <a:rPr lang="ru-RU" dirty="0" smtClean="0"/>
              <a:t>- Система для управления пользователями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917" y="1974850"/>
            <a:ext cx="10767483" cy="4425950"/>
          </a:xfrm>
        </p:spPr>
        <p:txBody>
          <a:bodyPr/>
          <a:lstStyle/>
          <a:p>
            <a:r>
              <a:rPr lang="ru-RU" dirty="0" smtClean="0"/>
              <a:t>Тестовая система </a:t>
            </a:r>
            <a:r>
              <a:rPr lang="en-US" dirty="0">
                <a:hlinkClick r:id="rId2"/>
              </a:rPr>
              <a:t>https://t2-accounts.vetrf.ru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r>
              <a:rPr lang="ru-RU" dirty="0" smtClean="0"/>
              <a:t>Боевая система	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https://accounts.vetrf.ru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Добавление пользователей через заявки</a:t>
            </a:r>
          </a:p>
          <a:p>
            <a:pPr lvl="1"/>
            <a:r>
              <a:rPr lang="ru-RU" dirty="0" smtClean="0"/>
              <a:t>ФИО</a:t>
            </a:r>
          </a:p>
          <a:p>
            <a:pPr lvl="1"/>
            <a:r>
              <a:rPr lang="ru-RU" dirty="0" smtClean="0"/>
              <a:t>Номер паспорта</a:t>
            </a:r>
          </a:p>
          <a:p>
            <a:pPr lvl="1"/>
            <a:r>
              <a:rPr lang="en-US" dirty="0" smtClean="0"/>
              <a:t>E-mail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51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пользователя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10000" r="4167" b="31481"/>
          <a:stretch/>
        </p:blipFill>
        <p:spPr>
          <a:xfrm>
            <a:off x="457200" y="2286000"/>
            <a:ext cx="11757950" cy="40386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 bwMode="auto">
          <a:xfrm>
            <a:off x="304800" y="3505200"/>
            <a:ext cx="2057400" cy="533400"/>
          </a:xfrm>
          <a:prstGeom prst="roundRect">
            <a:avLst/>
          </a:prstGeom>
          <a:noFill/>
          <a:ln w="508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1752600" y="5562600"/>
            <a:ext cx="2057400" cy="533400"/>
          </a:xfrm>
          <a:prstGeom prst="roundRect">
            <a:avLst/>
          </a:prstGeom>
          <a:noFill/>
          <a:ln w="508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пользователя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17" t="10741" r="4583" b="23333"/>
          <a:stretch/>
        </p:blipFill>
        <p:spPr>
          <a:xfrm>
            <a:off x="517562" y="2362200"/>
            <a:ext cx="11126912" cy="4343400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2057400" y="4267200"/>
            <a:ext cx="5105400" cy="762000"/>
          </a:xfrm>
          <a:prstGeom prst="roundRect">
            <a:avLst/>
          </a:prstGeom>
          <a:noFill/>
          <a:ln w="508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8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пользователя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000" t="22592" r="5416" b="24074"/>
          <a:stretch/>
        </p:blipFill>
        <p:spPr>
          <a:xfrm>
            <a:off x="467782" y="2286000"/>
            <a:ext cx="11724217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1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пользователя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4584" t="22592" r="7083" b="6296"/>
          <a:stretch/>
        </p:blipFill>
        <p:spPr>
          <a:xfrm>
            <a:off x="999066" y="1288374"/>
            <a:ext cx="10907183" cy="556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31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ingdings" pitchFamily="2" charset="2"/>
          <a:buChar char="§"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АГАМА1</Template>
  <TotalTime>32568</TotalTime>
  <Words>1136</Words>
  <Application>Microsoft Office PowerPoint</Application>
  <PresentationFormat>Широкоэкранный</PresentationFormat>
  <Paragraphs>345</Paragraphs>
  <Slides>36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1_Оформление по умолчанию</vt:lpstr>
      <vt:lpstr>Специальное оформление</vt:lpstr>
      <vt:lpstr>Image</vt:lpstr>
      <vt:lpstr>Работа с ФГИС Меркурий  Маркировка и ВЕТИС.API 2.x</vt:lpstr>
      <vt:lpstr>Цель презентации</vt:lpstr>
      <vt:lpstr>ФГИС Меркурий</vt:lpstr>
      <vt:lpstr>Запрос на создание Администратора ХС</vt:lpstr>
      <vt:lpstr>Ветис.Паспорт- Система для управления пользователями</vt:lpstr>
      <vt:lpstr>Создание пользователя</vt:lpstr>
      <vt:lpstr>Создание пользователя</vt:lpstr>
      <vt:lpstr>Создание пользователя</vt:lpstr>
      <vt:lpstr>Создание пользователя</vt:lpstr>
      <vt:lpstr>Создание пользователя</vt:lpstr>
      <vt:lpstr>Создание пользователя</vt:lpstr>
      <vt:lpstr>Создание пользователя</vt:lpstr>
      <vt:lpstr>Создание пользователя</vt:lpstr>
      <vt:lpstr> Способы оформления ЭВСД</vt:lpstr>
      <vt:lpstr>Варианты интеграции с Меркурий</vt:lpstr>
      <vt:lpstr>Процессы и взаимодействие с ФГИС Меркурий</vt:lpstr>
      <vt:lpstr>Процесс управления мастер данными</vt:lpstr>
      <vt:lpstr>Процесс прихода с ЭВС</vt:lpstr>
      <vt:lpstr>Процесс отгрузки с ЭВС</vt:lpstr>
      <vt:lpstr>Зачем нужна маркировка?</vt:lpstr>
      <vt:lpstr>Что маркируем?</vt:lpstr>
      <vt:lpstr>Маркировка коробок </vt:lpstr>
      <vt:lpstr>Символики GS1</vt:lpstr>
      <vt:lpstr>Пример GS1 128</vt:lpstr>
      <vt:lpstr>Пример GS1 DataBar ES</vt:lpstr>
      <vt:lpstr>Цели нового функционала ВЕТИС.API</vt:lpstr>
      <vt:lpstr>Сопоставление с документами</vt:lpstr>
      <vt:lpstr>Сопоставление товаров</vt:lpstr>
      <vt:lpstr>Сопоставление маркировки упаковки</vt:lpstr>
      <vt:lpstr>Сопоставление маркировки упаковки</vt:lpstr>
      <vt:lpstr>Пример для паллет</vt:lpstr>
      <vt:lpstr>Сопоставление маркировки упаковки</vt:lpstr>
      <vt:lpstr>Пример для коробок</vt:lpstr>
      <vt:lpstr>Сопоставление маркировки упаковки</vt:lpstr>
      <vt:lpstr>Планы обновления ВЕТИС</vt:lpstr>
      <vt:lpstr>Текущие проекты Амиго и ГИСВер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Кумпан Юрий Викторович</dc:creator>
  <cp:lastModifiedBy>Yuriy Kumpan</cp:lastModifiedBy>
  <cp:revision>385</cp:revision>
  <cp:lastPrinted>2014-04-30T09:47:40Z</cp:lastPrinted>
  <dcterms:created xsi:type="dcterms:W3CDTF">1601-01-01T00:00:00Z</dcterms:created>
  <dcterms:modified xsi:type="dcterms:W3CDTF">2017-11-02T06:46:01Z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